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1" d="100"/>
          <a:sy n="101" d="100"/>
        </p:scale>
        <p:origin x="114" y="3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6687C8-3E17-4F5D-8708-2BBAABEB5C82}" type="doc">
      <dgm:prSet loTypeId="urn:microsoft.com/office/officeart/2005/8/layout/default" loCatId="list" qsTypeId="urn:microsoft.com/office/officeart/2005/8/quickstyle/simple4" qsCatId="simple" csTypeId="urn:microsoft.com/office/officeart/2005/8/colors/colorful5" csCatId="colorful"/>
      <dgm:spPr/>
      <dgm:t>
        <a:bodyPr/>
        <a:lstStyle/>
        <a:p>
          <a:endParaRPr lang="en-US"/>
        </a:p>
      </dgm:t>
    </dgm:pt>
    <dgm:pt modelId="{656BB836-90C4-4101-A862-D911F9BFCDF5}">
      <dgm:prSet/>
      <dgm:spPr/>
      <dgm:t>
        <a:bodyPr/>
        <a:lstStyle/>
        <a:p>
          <a:r>
            <a:rPr lang="en-US"/>
            <a:t>Create/publish RealData.app website</a:t>
          </a:r>
        </a:p>
      </dgm:t>
    </dgm:pt>
    <dgm:pt modelId="{B235B8DC-F89F-44E0-A1BD-E5181DA695E0}" type="parTrans" cxnId="{AF5331EE-0825-4140-BF3A-656CEB009C66}">
      <dgm:prSet/>
      <dgm:spPr/>
      <dgm:t>
        <a:bodyPr/>
        <a:lstStyle/>
        <a:p>
          <a:endParaRPr lang="en-US"/>
        </a:p>
      </dgm:t>
    </dgm:pt>
    <dgm:pt modelId="{68164ECB-6863-4E90-8391-45B6C741D08F}" type="sibTrans" cxnId="{AF5331EE-0825-4140-BF3A-656CEB009C66}">
      <dgm:prSet/>
      <dgm:spPr/>
      <dgm:t>
        <a:bodyPr/>
        <a:lstStyle/>
        <a:p>
          <a:endParaRPr lang="en-US"/>
        </a:p>
      </dgm:t>
    </dgm:pt>
    <dgm:pt modelId="{B955AEA4-8B4D-4C53-A863-58F53781659B}">
      <dgm:prSet/>
      <dgm:spPr/>
      <dgm:t>
        <a:bodyPr/>
        <a:lstStyle/>
        <a:p>
          <a:r>
            <a:rPr lang="en-US"/>
            <a:t>Generate basic categories/reports</a:t>
          </a:r>
        </a:p>
      </dgm:t>
    </dgm:pt>
    <dgm:pt modelId="{ACA20BE0-BE8D-4324-A2F9-DF7C6CA49AD6}" type="parTrans" cxnId="{2B6340CB-E5A1-4E24-8705-C7A60F80B494}">
      <dgm:prSet/>
      <dgm:spPr/>
      <dgm:t>
        <a:bodyPr/>
        <a:lstStyle/>
        <a:p>
          <a:endParaRPr lang="en-US"/>
        </a:p>
      </dgm:t>
    </dgm:pt>
    <dgm:pt modelId="{5D7E7CDA-D300-47AE-A887-86CA66796604}" type="sibTrans" cxnId="{2B6340CB-E5A1-4E24-8705-C7A60F80B494}">
      <dgm:prSet/>
      <dgm:spPr/>
      <dgm:t>
        <a:bodyPr/>
        <a:lstStyle/>
        <a:p>
          <a:endParaRPr lang="en-US"/>
        </a:p>
      </dgm:t>
    </dgm:pt>
    <dgm:pt modelId="{8CAC9712-9D2D-4E47-86FC-B71EAF67C4E9}">
      <dgm:prSet/>
      <dgm:spPr/>
      <dgm:t>
        <a:bodyPr/>
        <a:lstStyle/>
        <a:p>
          <a:r>
            <a:rPr lang="en-US"/>
            <a:t>Create BEP20 Token/launch on BSC Mainnet &amp; publish separate website</a:t>
          </a:r>
        </a:p>
      </dgm:t>
    </dgm:pt>
    <dgm:pt modelId="{803361FD-6B24-477E-B057-187A06883E35}" type="parTrans" cxnId="{3E0A8318-7F63-41AA-9FE3-76149B392AF9}">
      <dgm:prSet/>
      <dgm:spPr/>
      <dgm:t>
        <a:bodyPr/>
        <a:lstStyle/>
        <a:p>
          <a:endParaRPr lang="en-US"/>
        </a:p>
      </dgm:t>
    </dgm:pt>
    <dgm:pt modelId="{222D2791-5BF1-440E-A7F1-12F262283093}" type="sibTrans" cxnId="{3E0A8318-7F63-41AA-9FE3-76149B392AF9}">
      <dgm:prSet/>
      <dgm:spPr/>
      <dgm:t>
        <a:bodyPr/>
        <a:lstStyle/>
        <a:p>
          <a:endParaRPr lang="en-US"/>
        </a:p>
      </dgm:t>
    </dgm:pt>
    <dgm:pt modelId="{F9A1C013-B038-4DF6-BC8D-02C43687E1D8}">
      <dgm:prSet/>
      <dgm:spPr/>
      <dgm:t>
        <a:bodyPr/>
        <a:lstStyle/>
        <a:p>
          <a:r>
            <a:rPr lang="en-US"/>
            <a:t>Create User Database</a:t>
          </a:r>
        </a:p>
      </dgm:t>
    </dgm:pt>
    <dgm:pt modelId="{1A2763F8-52C6-4F74-B5DF-2DF635616F47}" type="parTrans" cxnId="{F63F88E5-56B5-4261-9E1D-F6F2F309D4F1}">
      <dgm:prSet/>
      <dgm:spPr/>
      <dgm:t>
        <a:bodyPr/>
        <a:lstStyle/>
        <a:p>
          <a:endParaRPr lang="en-US"/>
        </a:p>
      </dgm:t>
    </dgm:pt>
    <dgm:pt modelId="{3D0711D9-B86F-42CC-B465-068A6754756E}" type="sibTrans" cxnId="{F63F88E5-56B5-4261-9E1D-F6F2F309D4F1}">
      <dgm:prSet/>
      <dgm:spPr/>
      <dgm:t>
        <a:bodyPr/>
        <a:lstStyle/>
        <a:p>
          <a:endParaRPr lang="en-US"/>
        </a:p>
      </dgm:t>
    </dgm:pt>
    <dgm:pt modelId="{598D8862-6C68-4D73-A8DE-B60972121CBF}">
      <dgm:prSet/>
      <dgm:spPr/>
      <dgm:t>
        <a:bodyPr/>
        <a:lstStyle/>
        <a:p>
          <a:r>
            <a:rPr lang="en-US"/>
            <a:t>Reformat Landing Page for website to point to a User Login</a:t>
          </a:r>
        </a:p>
      </dgm:t>
    </dgm:pt>
    <dgm:pt modelId="{6EE1302A-BFA6-4881-B68C-A2400797C577}" type="parTrans" cxnId="{88D4EB0B-E88A-4925-ADA1-5684D54FA7E6}">
      <dgm:prSet/>
      <dgm:spPr/>
      <dgm:t>
        <a:bodyPr/>
        <a:lstStyle/>
        <a:p>
          <a:endParaRPr lang="en-US"/>
        </a:p>
      </dgm:t>
    </dgm:pt>
    <dgm:pt modelId="{3F631B91-E308-4124-AB00-F2609F9EB5F8}" type="sibTrans" cxnId="{88D4EB0B-E88A-4925-ADA1-5684D54FA7E6}">
      <dgm:prSet/>
      <dgm:spPr/>
      <dgm:t>
        <a:bodyPr/>
        <a:lstStyle/>
        <a:p>
          <a:endParaRPr lang="en-US"/>
        </a:p>
      </dgm:t>
    </dgm:pt>
    <dgm:pt modelId="{D56F7B68-715B-41EA-ABA0-513BE3F78EBF}">
      <dgm:prSet/>
      <dgm:spPr/>
      <dgm:t>
        <a:bodyPr/>
        <a:lstStyle/>
        <a:p>
          <a:r>
            <a:rPr lang="en-US"/>
            <a:t>Beef up server-side security</a:t>
          </a:r>
        </a:p>
      </dgm:t>
    </dgm:pt>
    <dgm:pt modelId="{40736E72-3DE2-4A39-9703-FF48956F4101}" type="parTrans" cxnId="{8EC55847-8B75-4401-85B6-334C846661D2}">
      <dgm:prSet/>
      <dgm:spPr/>
      <dgm:t>
        <a:bodyPr/>
        <a:lstStyle/>
        <a:p>
          <a:endParaRPr lang="en-US"/>
        </a:p>
      </dgm:t>
    </dgm:pt>
    <dgm:pt modelId="{2A8B253C-7463-4BBE-B16B-9C0B33147DDD}" type="sibTrans" cxnId="{8EC55847-8B75-4401-85B6-334C846661D2}">
      <dgm:prSet/>
      <dgm:spPr/>
      <dgm:t>
        <a:bodyPr/>
        <a:lstStyle/>
        <a:p>
          <a:endParaRPr lang="en-US"/>
        </a:p>
      </dgm:t>
    </dgm:pt>
    <dgm:pt modelId="{F078901E-E9A6-482D-8952-7204549D931A}">
      <dgm:prSet/>
      <dgm:spPr/>
      <dgm:t>
        <a:bodyPr/>
        <a:lstStyle/>
        <a:p>
          <a:r>
            <a:rPr lang="en-US"/>
            <a:t>Write python-programmed surveys and link from action button within User website</a:t>
          </a:r>
        </a:p>
      </dgm:t>
    </dgm:pt>
    <dgm:pt modelId="{EBDCB7D2-4173-4235-B72E-0B40F5200235}" type="parTrans" cxnId="{A01C6E2A-56E6-4891-9B05-E3DBF6D0D35A}">
      <dgm:prSet/>
      <dgm:spPr/>
      <dgm:t>
        <a:bodyPr/>
        <a:lstStyle/>
        <a:p>
          <a:endParaRPr lang="en-US"/>
        </a:p>
      </dgm:t>
    </dgm:pt>
    <dgm:pt modelId="{1D2851F7-E3FF-4090-8E2A-B1220B7B2E4E}" type="sibTrans" cxnId="{A01C6E2A-56E6-4891-9B05-E3DBF6D0D35A}">
      <dgm:prSet/>
      <dgm:spPr/>
      <dgm:t>
        <a:bodyPr/>
        <a:lstStyle/>
        <a:p>
          <a:endParaRPr lang="en-US"/>
        </a:p>
      </dgm:t>
    </dgm:pt>
    <dgm:pt modelId="{5D255857-3825-48EE-B2B9-7E12A5ABDABD}">
      <dgm:prSet/>
      <dgm:spPr/>
      <dgm:t>
        <a:bodyPr/>
        <a:lstStyle/>
        <a:p>
          <a:r>
            <a:rPr lang="en-US"/>
            <a:t>Create secondary Solidity smart contract for event-triggered payments to uniquely identified users</a:t>
          </a:r>
        </a:p>
      </dgm:t>
    </dgm:pt>
    <dgm:pt modelId="{0EA3CC40-DF13-4DAB-ABAC-C6D34398AF0E}" type="parTrans" cxnId="{DCE633CC-BB7D-450F-8FC2-908AB0DDB30B}">
      <dgm:prSet/>
      <dgm:spPr/>
      <dgm:t>
        <a:bodyPr/>
        <a:lstStyle/>
        <a:p>
          <a:endParaRPr lang="en-US"/>
        </a:p>
      </dgm:t>
    </dgm:pt>
    <dgm:pt modelId="{F1C78892-1E52-4496-83F1-0E260F16A785}" type="sibTrans" cxnId="{DCE633CC-BB7D-450F-8FC2-908AB0DDB30B}">
      <dgm:prSet/>
      <dgm:spPr/>
      <dgm:t>
        <a:bodyPr/>
        <a:lstStyle/>
        <a:p>
          <a:endParaRPr lang="en-US"/>
        </a:p>
      </dgm:t>
    </dgm:pt>
    <dgm:pt modelId="{616C0C7F-98C5-4372-B103-04576B955FEA}">
      <dgm:prSet/>
      <dgm:spPr/>
      <dgm:t>
        <a:bodyPr/>
        <a:lstStyle/>
        <a:p>
          <a:r>
            <a:rPr lang="en-US"/>
            <a:t>Add secondary content features (News feed through aggregated sources)</a:t>
          </a:r>
        </a:p>
      </dgm:t>
    </dgm:pt>
    <dgm:pt modelId="{6B3859F9-7F93-45DC-86D9-01EFAE59786F}" type="parTrans" cxnId="{6E55E5ED-9F60-4327-94EC-D8FBDE90D9A6}">
      <dgm:prSet/>
      <dgm:spPr/>
      <dgm:t>
        <a:bodyPr/>
        <a:lstStyle/>
        <a:p>
          <a:endParaRPr lang="en-US"/>
        </a:p>
      </dgm:t>
    </dgm:pt>
    <dgm:pt modelId="{0676AD3C-09F3-4D50-ABD7-97D9BB72E418}" type="sibTrans" cxnId="{6E55E5ED-9F60-4327-94EC-D8FBDE90D9A6}">
      <dgm:prSet/>
      <dgm:spPr/>
      <dgm:t>
        <a:bodyPr/>
        <a:lstStyle/>
        <a:p>
          <a:endParaRPr lang="en-US"/>
        </a:p>
      </dgm:t>
    </dgm:pt>
    <dgm:pt modelId="{DF5ABF6B-08E5-4F9A-8DD0-872F5C481248}">
      <dgm:prSet/>
      <dgm:spPr/>
      <dgm:t>
        <a:bodyPr/>
        <a:lstStyle/>
        <a:p>
          <a:r>
            <a:rPr lang="en-US"/>
            <a:t>Port website into ReactNative framware </a:t>
          </a:r>
        </a:p>
      </dgm:t>
    </dgm:pt>
    <dgm:pt modelId="{B321C733-2FF2-4EB4-AE9E-C7E7B27465B7}" type="parTrans" cxnId="{C910F7FE-3DB4-413A-979A-4FB5E11F8A7A}">
      <dgm:prSet/>
      <dgm:spPr/>
      <dgm:t>
        <a:bodyPr/>
        <a:lstStyle/>
        <a:p>
          <a:endParaRPr lang="en-US"/>
        </a:p>
      </dgm:t>
    </dgm:pt>
    <dgm:pt modelId="{392F81ED-0CCA-4692-936A-97C9B85B0CD2}" type="sibTrans" cxnId="{C910F7FE-3DB4-413A-979A-4FB5E11F8A7A}">
      <dgm:prSet/>
      <dgm:spPr/>
      <dgm:t>
        <a:bodyPr/>
        <a:lstStyle/>
        <a:p>
          <a:endParaRPr lang="en-US"/>
        </a:p>
      </dgm:t>
    </dgm:pt>
    <dgm:pt modelId="{8BD33607-DC38-4896-A0AE-C38833B30BAD}">
      <dgm:prSet/>
      <dgm:spPr/>
      <dgm:t>
        <a:bodyPr/>
        <a:lstStyle/>
        <a:p>
          <a:r>
            <a:rPr lang="en-US"/>
            <a:t>Apply for Apple credentials/release on Android app store and Google Play</a:t>
          </a:r>
        </a:p>
      </dgm:t>
    </dgm:pt>
    <dgm:pt modelId="{40DD6A56-83AB-4E1D-A824-7CFDB187D526}" type="parTrans" cxnId="{E736C8BE-D60B-40BB-8F1C-D90E33FFD0CE}">
      <dgm:prSet/>
      <dgm:spPr/>
      <dgm:t>
        <a:bodyPr/>
        <a:lstStyle/>
        <a:p>
          <a:endParaRPr lang="en-US"/>
        </a:p>
      </dgm:t>
    </dgm:pt>
    <dgm:pt modelId="{DBC46D23-ED26-4EDE-B437-80FC5F229AA4}" type="sibTrans" cxnId="{E736C8BE-D60B-40BB-8F1C-D90E33FFD0CE}">
      <dgm:prSet/>
      <dgm:spPr/>
      <dgm:t>
        <a:bodyPr/>
        <a:lstStyle/>
        <a:p>
          <a:endParaRPr lang="en-US"/>
        </a:p>
      </dgm:t>
    </dgm:pt>
    <dgm:pt modelId="{FA5954CA-ABAB-44B8-9A7E-6A977091037F}">
      <dgm:prSet/>
      <dgm:spPr/>
      <dgm:t>
        <a:bodyPr/>
        <a:lstStyle/>
        <a:p>
          <a:r>
            <a:rPr lang="en-US"/>
            <a:t>After confirmation, release onto iOS app store</a:t>
          </a:r>
        </a:p>
      </dgm:t>
    </dgm:pt>
    <dgm:pt modelId="{9286DD62-908A-4923-96EA-7797496E222C}" type="parTrans" cxnId="{F4520ADD-1F85-47FC-9C8F-3BF5AFEDB1DC}">
      <dgm:prSet/>
      <dgm:spPr/>
      <dgm:t>
        <a:bodyPr/>
        <a:lstStyle/>
        <a:p>
          <a:endParaRPr lang="en-US"/>
        </a:p>
      </dgm:t>
    </dgm:pt>
    <dgm:pt modelId="{1B6CD732-FE08-4542-8CCD-5592BC570777}" type="sibTrans" cxnId="{F4520ADD-1F85-47FC-9C8F-3BF5AFEDB1DC}">
      <dgm:prSet/>
      <dgm:spPr/>
      <dgm:t>
        <a:bodyPr/>
        <a:lstStyle/>
        <a:p>
          <a:endParaRPr lang="en-US"/>
        </a:p>
      </dgm:t>
    </dgm:pt>
    <dgm:pt modelId="{E3633F56-B41A-420D-8F38-ACEA2E331C0D}" type="pres">
      <dgm:prSet presAssocID="{4B6687C8-3E17-4F5D-8708-2BBAABEB5C82}" presName="diagram" presStyleCnt="0">
        <dgm:presLayoutVars>
          <dgm:dir/>
          <dgm:resizeHandles val="exact"/>
        </dgm:presLayoutVars>
      </dgm:prSet>
      <dgm:spPr/>
    </dgm:pt>
    <dgm:pt modelId="{E9294F0C-18D1-426F-92C5-2277FD0EC7F8}" type="pres">
      <dgm:prSet presAssocID="{656BB836-90C4-4101-A862-D911F9BFCDF5}" presName="node" presStyleLbl="node1" presStyleIdx="0" presStyleCnt="12">
        <dgm:presLayoutVars>
          <dgm:bulletEnabled val="1"/>
        </dgm:presLayoutVars>
      </dgm:prSet>
      <dgm:spPr/>
    </dgm:pt>
    <dgm:pt modelId="{D7503499-0FE2-482F-8E31-33FEB4DB3089}" type="pres">
      <dgm:prSet presAssocID="{68164ECB-6863-4E90-8391-45B6C741D08F}" presName="sibTrans" presStyleCnt="0"/>
      <dgm:spPr/>
    </dgm:pt>
    <dgm:pt modelId="{2C40D60E-269A-465E-B774-E36B8AF36948}" type="pres">
      <dgm:prSet presAssocID="{B955AEA4-8B4D-4C53-A863-58F53781659B}" presName="node" presStyleLbl="node1" presStyleIdx="1" presStyleCnt="12">
        <dgm:presLayoutVars>
          <dgm:bulletEnabled val="1"/>
        </dgm:presLayoutVars>
      </dgm:prSet>
      <dgm:spPr/>
    </dgm:pt>
    <dgm:pt modelId="{8B932DDA-BD6B-4406-A599-C16F90AB88C1}" type="pres">
      <dgm:prSet presAssocID="{5D7E7CDA-D300-47AE-A887-86CA66796604}" presName="sibTrans" presStyleCnt="0"/>
      <dgm:spPr/>
    </dgm:pt>
    <dgm:pt modelId="{1358C31B-0A17-454A-9C18-C5A64057B06D}" type="pres">
      <dgm:prSet presAssocID="{8CAC9712-9D2D-4E47-86FC-B71EAF67C4E9}" presName="node" presStyleLbl="node1" presStyleIdx="2" presStyleCnt="12">
        <dgm:presLayoutVars>
          <dgm:bulletEnabled val="1"/>
        </dgm:presLayoutVars>
      </dgm:prSet>
      <dgm:spPr/>
    </dgm:pt>
    <dgm:pt modelId="{65AB2939-DCE1-49CB-9DAB-8AE3337F3DE6}" type="pres">
      <dgm:prSet presAssocID="{222D2791-5BF1-440E-A7F1-12F262283093}" presName="sibTrans" presStyleCnt="0"/>
      <dgm:spPr/>
    </dgm:pt>
    <dgm:pt modelId="{14A87E81-9780-40AF-9CA7-17024C608918}" type="pres">
      <dgm:prSet presAssocID="{F9A1C013-B038-4DF6-BC8D-02C43687E1D8}" presName="node" presStyleLbl="node1" presStyleIdx="3" presStyleCnt="12">
        <dgm:presLayoutVars>
          <dgm:bulletEnabled val="1"/>
        </dgm:presLayoutVars>
      </dgm:prSet>
      <dgm:spPr/>
    </dgm:pt>
    <dgm:pt modelId="{0D34EF0D-9A44-4F91-A23B-A9C523946CD3}" type="pres">
      <dgm:prSet presAssocID="{3D0711D9-B86F-42CC-B465-068A6754756E}" presName="sibTrans" presStyleCnt="0"/>
      <dgm:spPr/>
    </dgm:pt>
    <dgm:pt modelId="{13C143B9-5D56-455F-B290-C23BDC5E5A12}" type="pres">
      <dgm:prSet presAssocID="{598D8862-6C68-4D73-A8DE-B60972121CBF}" presName="node" presStyleLbl="node1" presStyleIdx="4" presStyleCnt="12">
        <dgm:presLayoutVars>
          <dgm:bulletEnabled val="1"/>
        </dgm:presLayoutVars>
      </dgm:prSet>
      <dgm:spPr/>
    </dgm:pt>
    <dgm:pt modelId="{7C8A4C29-ACE6-41FA-884B-621490ECF0B0}" type="pres">
      <dgm:prSet presAssocID="{3F631B91-E308-4124-AB00-F2609F9EB5F8}" presName="sibTrans" presStyleCnt="0"/>
      <dgm:spPr/>
    </dgm:pt>
    <dgm:pt modelId="{8B436854-92C3-436D-A998-CDA813A669D1}" type="pres">
      <dgm:prSet presAssocID="{D56F7B68-715B-41EA-ABA0-513BE3F78EBF}" presName="node" presStyleLbl="node1" presStyleIdx="5" presStyleCnt="12">
        <dgm:presLayoutVars>
          <dgm:bulletEnabled val="1"/>
        </dgm:presLayoutVars>
      </dgm:prSet>
      <dgm:spPr/>
    </dgm:pt>
    <dgm:pt modelId="{298CF994-97BF-438C-A285-D6945063BF47}" type="pres">
      <dgm:prSet presAssocID="{2A8B253C-7463-4BBE-B16B-9C0B33147DDD}" presName="sibTrans" presStyleCnt="0"/>
      <dgm:spPr/>
    </dgm:pt>
    <dgm:pt modelId="{FBCF07A9-3CFC-44FC-9B86-398DF9102617}" type="pres">
      <dgm:prSet presAssocID="{F078901E-E9A6-482D-8952-7204549D931A}" presName="node" presStyleLbl="node1" presStyleIdx="6" presStyleCnt="12">
        <dgm:presLayoutVars>
          <dgm:bulletEnabled val="1"/>
        </dgm:presLayoutVars>
      </dgm:prSet>
      <dgm:spPr/>
    </dgm:pt>
    <dgm:pt modelId="{AF7E09B6-7DB2-4648-BB19-6468594499DF}" type="pres">
      <dgm:prSet presAssocID="{1D2851F7-E3FF-4090-8E2A-B1220B7B2E4E}" presName="sibTrans" presStyleCnt="0"/>
      <dgm:spPr/>
    </dgm:pt>
    <dgm:pt modelId="{70183249-CDC3-4B05-B59A-0B4035D7AF6E}" type="pres">
      <dgm:prSet presAssocID="{5D255857-3825-48EE-B2B9-7E12A5ABDABD}" presName="node" presStyleLbl="node1" presStyleIdx="7" presStyleCnt="12">
        <dgm:presLayoutVars>
          <dgm:bulletEnabled val="1"/>
        </dgm:presLayoutVars>
      </dgm:prSet>
      <dgm:spPr/>
    </dgm:pt>
    <dgm:pt modelId="{EF018EB1-F2E6-482C-B8F0-2AC40A8BFE12}" type="pres">
      <dgm:prSet presAssocID="{F1C78892-1E52-4496-83F1-0E260F16A785}" presName="sibTrans" presStyleCnt="0"/>
      <dgm:spPr/>
    </dgm:pt>
    <dgm:pt modelId="{ED23B358-04AB-41DD-9FB5-98437848E35C}" type="pres">
      <dgm:prSet presAssocID="{616C0C7F-98C5-4372-B103-04576B955FEA}" presName="node" presStyleLbl="node1" presStyleIdx="8" presStyleCnt="12">
        <dgm:presLayoutVars>
          <dgm:bulletEnabled val="1"/>
        </dgm:presLayoutVars>
      </dgm:prSet>
      <dgm:spPr/>
    </dgm:pt>
    <dgm:pt modelId="{6E789382-BE0B-4BA5-B3FA-6234D6E59049}" type="pres">
      <dgm:prSet presAssocID="{0676AD3C-09F3-4D50-ABD7-97D9BB72E418}" presName="sibTrans" presStyleCnt="0"/>
      <dgm:spPr/>
    </dgm:pt>
    <dgm:pt modelId="{4AA18AB5-9ED5-4188-88C7-8900755B74B3}" type="pres">
      <dgm:prSet presAssocID="{DF5ABF6B-08E5-4F9A-8DD0-872F5C481248}" presName="node" presStyleLbl="node1" presStyleIdx="9" presStyleCnt="12">
        <dgm:presLayoutVars>
          <dgm:bulletEnabled val="1"/>
        </dgm:presLayoutVars>
      </dgm:prSet>
      <dgm:spPr/>
    </dgm:pt>
    <dgm:pt modelId="{075A4037-B52D-4884-AA50-00F18A2E6B54}" type="pres">
      <dgm:prSet presAssocID="{392F81ED-0CCA-4692-936A-97C9B85B0CD2}" presName="sibTrans" presStyleCnt="0"/>
      <dgm:spPr/>
    </dgm:pt>
    <dgm:pt modelId="{E0575B54-0318-4E25-8581-AD0C67858418}" type="pres">
      <dgm:prSet presAssocID="{8BD33607-DC38-4896-A0AE-C38833B30BAD}" presName="node" presStyleLbl="node1" presStyleIdx="10" presStyleCnt="12">
        <dgm:presLayoutVars>
          <dgm:bulletEnabled val="1"/>
        </dgm:presLayoutVars>
      </dgm:prSet>
      <dgm:spPr/>
    </dgm:pt>
    <dgm:pt modelId="{81458B53-3779-4A44-BC3D-6DEC2CC56458}" type="pres">
      <dgm:prSet presAssocID="{DBC46D23-ED26-4EDE-B437-80FC5F229AA4}" presName="sibTrans" presStyleCnt="0"/>
      <dgm:spPr/>
    </dgm:pt>
    <dgm:pt modelId="{2E82590C-E6A8-431C-A36E-DA9E86D812E1}" type="pres">
      <dgm:prSet presAssocID="{FA5954CA-ABAB-44B8-9A7E-6A977091037F}" presName="node" presStyleLbl="node1" presStyleIdx="11" presStyleCnt="12">
        <dgm:presLayoutVars>
          <dgm:bulletEnabled val="1"/>
        </dgm:presLayoutVars>
      </dgm:prSet>
      <dgm:spPr/>
    </dgm:pt>
  </dgm:ptLst>
  <dgm:cxnLst>
    <dgm:cxn modelId="{88D4EB0B-E88A-4925-ADA1-5684D54FA7E6}" srcId="{4B6687C8-3E17-4F5D-8708-2BBAABEB5C82}" destId="{598D8862-6C68-4D73-A8DE-B60972121CBF}" srcOrd="4" destOrd="0" parTransId="{6EE1302A-BFA6-4881-B68C-A2400797C577}" sibTransId="{3F631B91-E308-4124-AB00-F2609F9EB5F8}"/>
    <dgm:cxn modelId="{3E0A8318-7F63-41AA-9FE3-76149B392AF9}" srcId="{4B6687C8-3E17-4F5D-8708-2BBAABEB5C82}" destId="{8CAC9712-9D2D-4E47-86FC-B71EAF67C4E9}" srcOrd="2" destOrd="0" parTransId="{803361FD-6B24-477E-B057-187A06883E35}" sibTransId="{222D2791-5BF1-440E-A7F1-12F262283093}"/>
    <dgm:cxn modelId="{A01C6E2A-56E6-4891-9B05-E3DBF6D0D35A}" srcId="{4B6687C8-3E17-4F5D-8708-2BBAABEB5C82}" destId="{F078901E-E9A6-482D-8952-7204549D931A}" srcOrd="6" destOrd="0" parTransId="{EBDCB7D2-4173-4235-B72E-0B40F5200235}" sibTransId="{1D2851F7-E3FF-4090-8E2A-B1220B7B2E4E}"/>
    <dgm:cxn modelId="{FF4E8433-35C0-4088-A9B0-1EEA4A9AF6CB}" type="presOf" srcId="{F078901E-E9A6-482D-8952-7204549D931A}" destId="{FBCF07A9-3CFC-44FC-9B86-398DF9102617}" srcOrd="0" destOrd="0" presId="urn:microsoft.com/office/officeart/2005/8/layout/default"/>
    <dgm:cxn modelId="{A6E4BB3B-F6E1-42EC-A6E5-A19F26E30888}" type="presOf" srcId="{B955AEA4-8B4D-4C53-A863-58F53781659B}" destId="{2C40D60E-269A-465E-B774-E36B8AF36948}" srcOrd="0" destOrd="0" presId="urn:microsoft.com/office/officeart/2005/8/layout/default"/>
    <dgm:cxn modelId="{CF434B3E-3AD4-4ABC-88E7-7DDF85A6F9B1}" type="presOf" srcId="{656BB836-90C4-4101-A862-D911F9BFCDF5}" destId="{E9294F0C-18D1-426F-92C5-2277FD0EC7F8}" srcOrd="0" destOrd="0" presId="urn:microsoft.com/office/officeart/2005/8/layout/default"/>
    <dgm:cxn modelId="{3164305D-F88E-4E6F-8203-C439D96A25EE}" type="presOf" srcId="{5D255857-3825-48EE-B2B9-7E12A5ABDABD}" destId="{70183249-CDC3-4B05-B59A-0B4035D7AF6E}" srcOrd="0" destOrd="0" presId="urn:microsoft.com/office/officeart/2005/8/layout/default"/>
    <dgm:cxn modelId="{5BAC7745-B7A3-491B-B702-200C7ECAAF00}" type="presOf" srcId="{D56F7B68-715B-41EA-ABA0-513BE3F78EBF}" destId="{8B436854-92C3-436D-A998-CDA813A669D1}" srcOrd="0" destOrd="0" presId="urn:microsoft.com/office/officeart/2005/8/layout/default"/>
    <dgm:cxn modelId="{8EC55847-8B75-4401-85B6-334C846661D2}" srcId="{4B6687C8-3E17-4F5D-8708-2BBAABEB5C82}" destId="{D56F7B68-715B-41EA-ABA0-513BE3F78EBF}" srcOrd="5" destOrd="0" parTransId="{40736E72-3DE2-4A39-9703-FF48956F4101}" sibTransId="{2A8B253C-7463-4BBE-B16B-9C0B33147DDD}"/>
    <dgm:cxn modelId="{881C7352-1E93-4285-AA01-F9E5451C255F}" type="presOf" srcId="{616C0C7F-98C5-4372-B103-04576B955FEA}" destId="{ED23B358-04AB-41DD-9FB5-98437848E35C}" srcOrd="0" destOrd="0" presId="urn:microsoft.com/office/officeart/2005/8/layout/default"/>
    <dgm:cxn modelId="{3667A954-7BAB-4815-B239-2257C879F25B}" type="presOf" srcId="{F9A1C013-B038-4DF6-BC8D-02C43687E1D8}" destId="{14A87E81-9780-40AF-9CA7-17024C608918}" srcOrd="0" destOrd="0" presId="urn:microsoft.com/office/officeart/2005/8/layout/default"/>
    <dgm:cxn modelId="{F3C7EB79-9449-4B7C-900E-D0F0AE7AFF37}" type="presOf" srcId="{8BD33607-DC38-4896-A0AE-C38833B30BAD}" destId="{E0575B54-0318-4E25-8581-AD0C67858418}" srcOrd="0" destOrd="0" presId="urn:microsoft.com/office/officeart/2005/8/layout/default"/>
    <dgm:cxn modelId="{75A62682-099F-4101-9F40-2D066E050C18}" type="presOf" srcId="{FA5954CA-ABAB-44B8-9A7E-6A977091037F}" destId="{2E82590C-E6A8-431C-A36E-DA9E86D812E1}" srcOrd="0" destOrd="0" presId="urn:microsoft.com/office/officeart/2005/8/layout/default"/>
    <dgm:cxn modelId="{04CAD790-A28A-467C-93F7-C85E260B173E}" type="presOf" srcId="{598D8862-6C68-4D73-A8DE-B60972121CBF}" destId="{13C143B9-5D56-455F-B290-C23BDC5E5A12}" srcOrd="0" destOrd="0" presId="urn:microsoft.com/office/officeart/2005/8/layout/default"/>
    <dgm:cxn modelId="{A6ACD79D-78F0-4324-BFB3-7B8182FD27ED}" type="presOf" srcId="{8CAC9712-9D2D-4E47-86FC-B71EAF67C4E9}" destId="{1358C31B-0A17-454A-9C18-C5A64057B06D}" srcOrd="0" destOrd="0" presId="urn:microsoft.com/office/officeart/2005/8/layout/default"/>
    <dgm:cxn modelId="{0FFC32A4-7946-4870-83AE-E898E6F3E604}" type="presOf" srcId="{DF5ABF6B-08E5-4F9A-8DD0-872F5C481248}" destId="{4AA18AB5-9ED5-4188-88C7-8900755B74B3}" srcOrd="0" destOrd="0" presId="urn:microsoft.com/office/officeart/2005/8/layout/default"/>
    <dgm:cxn modelId="{E736C8BE-D60B-40BB-8F1C-D90E33FFD0CE}" srcId="{4B6687C8-3E17-4F5D-8708-2BBAABEB5C82}" destId="{8BD33607-DC38-4896-A0AE-C38833B30BAD}" srcOrd="10" destOrd="0" parTransId="{40DD6A56-83AB-4E1D-A824-7CFDB187D526}" sibTransId="{DBC46D23-ED26-4EDE-B437-80FC5F229AA4}"/>
    <dgm:cxn modelId="{2B6340CB-E5A1-4E24-8705-C7A60F80B494}" srcId="{4B6687C8-3E17-4F5D-8708-2BBAABEB5C82}" destId="{B955AEA4-8B4D-4C53-A863-58F53781659B}" srcOrd="1" destOrd="0" parTransId="{ACA20BE0-BE8D-4324-A2F9-DF7C6CA49AD6}" sibTransId="{5D7E7CDA-D300-47AE-A887-86CA66796604}"/>
    <dgm:cxn modelId="{DCE633CC-BB7D-450F-8FC2-908AB0DDB30B}" srcId="{4B6687C8-3E17-4F5D-8708-2BBAABEB5C82}" destId="{5D255857-3825-48EE-B2B9-7E12A5ABDABD}" srcOrd="7" destOrd="0" parTransId="{0EA3CC40-DF13-4DAB-ABAC-C6D34398AF0E}" sibTransId="{F1C78892-1E52-4496-83F1-0E260F16A785}"/>
    <dgm:cxn modelId="{30B39CCD-DB84-4053-884C-7844495F2A27}" type="presOf" srcId="{4B6687C8-3E17-4F5D-8708-2BBAABEB5C82}" destId="{E3633F56-B41A-420D-8F38-ACEA2E331C0D}" srcOrd="0" destOrd="0" presId="urn:microsoft.com/office/officeart/2005/8/layout/default"/>
    <dgm:cxn modelId="{F4520ADD-1F85-47FC-9C8F-3BF5AFEDB1DC}" srcId="{4B6687C8-3E17-4F5D-8708-2BBAABEB5C82}" destId="{FA5954CA-ABAB-44B8-9A7E-6A977091037F}" srcOrd="11" destOrd="0" parTransId="{9286DD62-908A-4923-96EA-7797496E222C}" sibTransId="{1B6CD732-FE08-4542-8CCD-5592BC570777}"/>
    <dgm:cxn modelId="{F63F88E5-56B5-4261-9E1D-F6F2F309D4F1}" srcId="{4B6687C8-3E17-4F5D-8708-2BBAABEB5C82}" destId="{F9A1C013-B038-4DF6-BC8D-02C43687E1D8}" srcOrd="3" destOrd="0" parTransId="{1A2763F8-52C6-4F74-B5DF-2DF635616F47}" sibTransId="{3D0711D9-B86F-42CC-B465-068A6754756E}"/>
    <dgm:cxn modelId="{6E55E5ED-9F60-4327-94EC-D8FBDE90D9A6}" srcId="{4B6687C8-3E17-4F5D-8708-2BBAABEB5C82}" destId="{616C0C7F-98C5-4372-B103-04576B955FEA}" srcOrd="8" destOrd="0" parTransId="{6B3859F9-7F93-45DC-86D9-01EFAE59786F}" sibTransId="{0676AD3C-09F3-4D50-ABD7-97D9BB72E418}"/>
    <dgm:cxn modelId="{AF5331EE-0825-4140-BF3A-656CEB009C66}" srcId="{4B6687C8-3E17-4F5D-8708-2BBAABEB5C82}" destId="{656BB836-90C4-4101-A862-D911F9BFCDF5}" srcOrd="0" destOrd="0" parTransId="{B235B8DC-F89F-44E0-A1BD-E5181DA695E0}" sibTransId="{68164ECB-6863-4E90-8391-45B6C741D08F}"/>
    <dgm:cxn modelId="{C910F7FE-3DB4-413A-979A-4FB5E11F8A7A}" srcId="{4B6687C8-3E17-4F5D-8708-2BBAABEB5C82}" destId="{DF5ABF6B-08E5-4F9A-8DD0-872F5C481248}" srcOrd="9" destOrd="0" parTransId="{B321C733-2FF2-4EB4-AE9E-C7E7B27465B7}" sibTransId="{392F81ED-0CCA-4692-936A-97C9B85B0CD2}"/>
    <dgm:cxn modelId="{68433A08-58C4-4563-B553-6B85577991CE}" type="presParOf" srcId="{E3633F56-B41A-420D-8F38-ACEA2E331C0D}" destId="{E9294F0C-18D1-426F-92C5-2277FD0EC7F8}" srcOrd="0" destOrd="0" presId="urn:microsoft.com/office/officeart/2005/8/layout/default"/>
    <dgm:cxn modelId="{D025357E-FBD3-4115-B39B-4010D0743154}" type="presParOf" srcId="{E3633F56-B41A-420D-8F38-ACEA2E331C0D}" destId="{D7503499-0FE2-482F-8E31-33FEB4DB3089}" srcOrd="1" destOrd="0" presId="urn:microsoft.com/office/officeart/2005/8/layout/default"/>
    <dgm:cxn modelId="{2C8DCB7E-FCE4-4DC2-9552-A475FD8754E7}" type="presParOf" srcId="{E3633F56-B41A-420D-8F38-ACEA2E331C0D}" destId="{2C40D60E-269A-465E-B774-E36B8AF36948}" srcOrd="2" destOrd="0" presId="urn:microsoft.com/office/officeart/2005/8/layout/default"/>
    <dgm:cxn modelId="{417EA005-5E3F-4824-9365-6E464CED09EB}" type="presParOf" srcId="{E3633F56-B41A-420D-8F38-ACEA2E331C0D}" destId="{8B932DDA-BD6B-4406-A599-C16F90AB88C1}" srcOrd="3" destOrd="0" presId="urn:microsoft.com/office/officeart/2005/8/layout/default"/>
    <dgm:cxn modelId="{DC862387-CDD7-4DD8-A5A8-E0081B58120F}" type="presParOf" srcId="{E3633F56-B41A-420D-8F38-ACEA2E331C0D}" destId="{1358C31B-0A17-454A-9C18-C5A64057B06D}" srcOrd="4" destOrd="0" presId="urn:microsoft.com/office/officeart/2005/8/layout/default"/>
    <dgm:cxn modelId="{B573F2CE-C9A1-4F9F-9633-21660A7D48EC}" type="presParOf" srcId="{E3633F56-B41A-420D-8F38-ACEA2E331C0D}" destId="{65AB2939-DCE1-49CB-9DAB-8AE3337F3DE6}" srcOrd="5" destOrd="0" presId="urn:microsoft.com/office/officeart/2005/8/layout/default"/>
    <dgm:cxn modelId="{C3C00253-2A96-4929-AC57-C0179A05DAD1}" type="presParOf" srcId="{E3633F56-B41A-420D-8F38-ACEA2E331C0D}" destId="{14A87E81-9780-40AF-9CA7-17024C608918}" srcOrd="6" destOrd="0" presId="urn:microsoft.com/office/officeart/2005/8/layout/default"/>
    <dgm:cxn modelId="{357A11C5-9A16-45BB-894E-B1D22E43B9E9}" type="presParOf" srcId="{E3633F56-B41A-420D-8F38-ACEA2E331C0D}" destId="{0D34EF0D-9A44-4F91-A23B-A9C523946CD3}" srcOrd="7" destOrd="0" presId="urn:microsoft.com/office/officeart/2005/8/layout/default"/>
    <dgm:cxn modelId="{3A4B1322-0DF6-4ABA-BAAC-706DC0790966}" type="presParOf" srcId="{E3633F56-B41A-420D-8F38-ACEA2E331C0D}" destId="{13C143B9-5D56-455F-B290-C23BDC5E5A12}" srcOrd="8" destOrd="0" presId="urn:microsoft.com/office/officeart/2005/8/layout/default"/>
    <dgm:cxn modelId="{13353E6C-2A85-481C-B355-A79BA0A85B62}" type="presParOf" srcId="{E3633F56-B41A-420D-8F38-ACEA2E331C0D}" destId="{7C8A4C29-ACE6-41FA-884B-621490ECF0B0}" srcOrd="9" destOrd="0" presId="urn:microsoft.com/office/officeart/2005/8/layout/default"/>
    <dgm:cxn modelId="{08183758-92B5-4A12-B36C-96FC3AD64AD5}" type="presParOf" srcId="{E3633F56-B41A-420D-8F38-ACEA2E331C0D}" destId="{8B436854-92C3-436D-A998-CDA813A669D1}" srcOrd="10" destOrd="0" presId="urn:microsoft.com/office/officeart/2005/8/layout/default"/>
    <dgm:cxn modelId="{661A2775-E1B3-4101-A56C-1B0A45605ED6}" type="presParOf" srcId="{E3633F56-B41A-420D-8F38-ACEA2E331C0D}" destId="{298CF994-97BF-438C-A285-D6945063BF47}" srcOrd="11" destOrd="0" presId="urn:microsoft.com/office/officeart/2005/8/layout/default"/>
    <dgm:cxn modelId="{A670B3E5-6CDE-44AD-80B6-61C74E7B752E}" type="presParOf" srcId="{E3633F56-B41A-420D-8F38-ACEA2E331C0D}" destId="{FBCF07A9-3CFC-44FC-9B86-398DF9102617}" srcOrd="12" destOrd="0" presId="urn:microsoft.com/office/officeart/2005/8/layout/default"/>
    <dgm:cxn modelId="{58266E2F-A4F2-4581-9F35-7975BF3DD3AE}" type="presParOf" srcId="{E3633F56-B41A-420D-8F38-ACEA2E331C0D}" destId="{AF7E09B6-7DB2-4648-BB19-6468594499DF}" srcOrd="13" destOrd="0" presId="urn:microsoft.com/office/officeart/2005/8/layout/default"/>
    <dgm:cxn modelId="{7188E1F6-66D5-4CF0-A9C0-66EED69055DF}" type="presParOf" srcId="{E3633F56-B41A-420D-8F38-ACEA2E331C0D}" destId="{70183249-CDC3-4B05-B59A-0B4035D7AF6E}" srcOrd="14" destOrd="0" presId="urn:microsoft.com/office/officeart/2005/8/layout/default"/>
    <dgm:cxn modelId="{69FD2194-B3EB-43A0-BD3E-DF572DA51ECF}" type="presParOf" srcId="{E3633F56-B41A-420D-8F38-ACEA2E331C0D}" destId="{EF018EB1-F2E6-482C-B8F0-2AC40A8BFE12}" srcOrd="15" destOrd="0" presId="urn:microsoft.com/office/officeart/2005/8/layout/default"/>
    <dgm:cxn modelId="{39D0F69B-6067-45F0-9498-F393CE3284F7}" type="presParOf" srcId="{E3633F56-B41A-420D-8F38-ACEA2E331C0D}" destId="{ED23B358-04AB-41DD-9FB5-98437848E35C}" srcOrd="16" destOrd="0" presId="urn:microsoft.com/office/officeart/2005/8/layout/default"/>
    <dgm:cxn modelId="{D10EEAB5-40C9-473E-915C-D1C1C1893807}" type="presParOf" srcId="{E3633F56-B41A-420D-8F38-ACEA2E331C0D}" destId="{6E789382-BE0B-4BA5-B3FA-6234D6E59049}" srcOrd="17" destOrd="0" presId="urn:microsoft.com/office/officeart/2005/8/layout/default"/>
    <dgm:cxn modelId="{E99B3028-9DE8-453C-9080-1C5B77558056}" type="presParOf" srcId="{E3633F56-B41A-420D-8F38-ACEA2E331C0D}" destId="{4AA18AB5-9ED5-4188-88C7-8900755B74B3}" srcOrd="18" destOrd="0" presId="urn:microsoft.com/office/officeart/2005/8/layout/default"/>
    <dgm:cxn modelId="{1C729426-B1A4-46AF-89A6-56E35803E29E}" type="presParOf" srcId="{E3633F56-B41A-420D-8F38-ACEA2E331C0D}" destId="{075A4037-B52D-4884-AA50-00F18A2E6B54}" srcOrd="19" destOrd="0" presId="urn:microsoft.com/office/officeart/2005/8/layout/default"/>
    <dgm:cxn modelId="{9F4526DB-75B5-41BA-B841-25715F06EBDD}" type="presParOf" srcId="{E3633F56-B41A-420D-8F38-ACEA2E331C0D}" destId="{E0575B54-0318-4E25-8581-AD0C67858418}" srcOrd="20" destOrd="0" presId="urn:microsoft.com/office/officeart/2005/8/layout/default"/>
    <dgm:cxn modelId="{0801A0F9-B117-4F90-9473-92D9BDC70D59}" type="presParOf" srcId="{E3633F56-B41A-420D-8F38-ACEA2E331C0D}" destId="{81458B53-3779-4A44-BC3D-6DEC2CC56458}" srcOrd="21" destOrd="0" presId="urn:microsoft.com/office/officeart/2005/8/layout/default"/>
    <dgm:cxn modelId="{2AC38FB6-6B26-42DF-B050-FBEFA166EBF5}" type="presParOf" srcId="{E3633F56-B41A-420D-8F38-ACEA2E331C0D}" destId="{2E82590C-E6A8-431C-A36E-DA9E86D812E1}" srcOrd="2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294F0C-18D1-426F-92C5-2277FD0EC7F8}">
      <dsp:nvSpPr>
        <dsp:cNvPr id="0" name=""/>
        <dsp:cNvSpPr/>
      </dsp:nvSpPr>
      <dsp:spPr>
        <a:xfrm>
          <a:off x="582645" y="1178"/>
          <a:ext cx="2174490" cy="130469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Create/publish RealData.app website</a:t>
          </a:r>
        </a:p>
      </dsp:txBody>
      <dsp:txXfrm>
        <a:off x="582645" y="1178"/>
        <a:ext cx="2174490" cy="1304694"/>
      </dsp:txXfrm>
    </dsp:sp>
    <dsp:sp modelId="{2C40D60E-269A-465E-B774-E36B8AF36948}">
      <dsp:nvSpPr>
        <dsp:cNvPr id="0" name=""/>
        <dsp:cNvSpPr/>
      </dsp:nvSpPr>
      <dsp:spPr>
        <a:xfrm>
          <a:off x="2974584" y="1178"/>
          <a:ext cx="2174490" cy="1304694"/>
        </a:xfrm>
        <a:prstGeom prst="rect">
          <a:avLst/>
        </a:prstGeom>
        <a:gradFill rotWithShape="0">
          <a:gsLst>
            <a:gs pos="0">
              <a:schemeClr val="accent5">
                <a:hueOff val="-614413"/>
                <a:satOff val="-1584"/>
                <a:lumOff val="-1070"/>
                <a:alphaOff val="0"/>
                <a:satMod val="103000"/>
                <a:lumMod val="102000"/>
                <a:tint val="94000"/>
              </a:schemeClr>
            </a:gs>
            <a:gs pos="50000">
              <a:schemeClr val="accent5">
                <a:hueOff val="-614413"/>
                <a:satOff val="-1584"/>
                <a:lumOff val="-1070"/>
                <a:alphaOff val="0"/>
                <a:satMod val="110000"/>
                <a:lumMod val="100000"/>
                <a:shade val="100000"/>
              </a:schemeClr>
            </a:gs>
            <a:gs pos="100000">
              <a:schemeClr val="accent5">
                <a:hueOff val="-614413"/>
                <a:satOff val="-1584"/>
                <a:lumOff val="-107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Generate basic categories/reports</a:t>
          </a:r>
        </a:p>
      </dsp:txBody>
      <dsp:txXfrm>
        <a:off x="2974584" y="1178"/>
        <a:ext cx="2174490" cy="1304694"/>
      </dsp:txXfrm>
    </dsp:sp>
    <dsp:sp modelId="{1358C31B-0A17-454A-9C18-C5A64057B06D}">
      <dsp:nvSpPr>
        <dsp:cNvPr id="0" name=""/>
        <dsp:cNvSpPr/>
      </dsp:nvSpPr>
      <dsp:spPr>
        <a:xfrm>
          <a:off x="5366524" y="1178"/>
          <a:ext cx="2174490" cy="1304694"/>
        </a:xfrm>
        <a:prstGeom prst="rect">
          <a:avLst/>
        </a:prstGeom>
        <a:gradFill rotWithShape="0">
          <a:gsLst>
            <a:gs pos="0">
              <a:schemeClr val="accent5">
                <a:hueOff val="-1228826"/>
                <a:satOff val="-3167"/>
                <a:lumOff val="-2139"/>
                <a:alphaOff val="0"/>
                <a:satMod val="103000"/>
                <a:lumMod val="102000"/>
                <a:tint val="94000"/>
              </a:schemeClr>
            </a:gs>
            <a:gs pos="50000">
              <a:schemeClr val="accent5">
                <a:hueOff val="-1228826"/>
                <a:satOff val="-3167"/>
                <a:lumOff val="-2139"/>
                <a:alphaOff val="0"/>
                <a:satMod val="110000"/>
                <a:lumMod val="100000"/>
                <a:shade val="100000"/>
              </a:schemeClr>
            </a:gs>
            <a:gs pos="100000">
              <a:schemeClr val="accent5">
                <a:hueOff val="-1228826"/>
                <a:satOff val="-3167"/>
                <a:lumOff val="-213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Create BEP20 Token/launch on BSC Mainnet &amp; publish separate website</a:t>
          </a:r>
        </a:p>
      </dsp:txBody>
      <dsp:txXfrm>
        <a:off x="5366524" y="1178"/>
        <a:ext cx="2174490" cy="1304694"/>
      </dsp:txXfrm>
    </dsp:sp>
    <dsp:sp modelId="{14A87E81-9780-40AF-9CA7-17024C608918}">
      <dsp:nvSpPr>
        <dsp:cNvPr id="0" name=""/>
        <dsp:cNvSpPr/>
      </dsp:nvSpPr>
      <dsp:spPr>
        <a:xfrm>
          <a:off x="7758464" y="1178"/>
          <a:ext cx="2174490" cy="1304694"/>
        </a:xfrm>
        <a:prstGeom prst="rect">
          <a:avLst/>
        </a:prstGeom>
        <a:gradFill rotWithShape="0">
          <a:gsLst>
            <a:gs pos="0">
              <a:schemeClr val="accent5">
                <a:hueOff val="-1843239"/>
                <a:satOff val="-4751"/>
                <a:lumOff val="-3209"/>
                <a:alphaOff val="0"/>
                <a:satMod val="103000"/>
                <a:lumMod val="102000"/>
                <a:tint val="94000"/>
              </a:schemeClr>
            </a:gs>
            <a:gs pos="50000">
              <a:schemeClr val="accent5">
                <a:hueOff val="-1843239"/>
                <a:satOff val="-4751"/>
                <a:lumOff val="-3209"/>
                <a:alphaOff val="0"/>
                <a:satMod val="110000"/>
                <a:lumMod val="100000"/>
                <a:shade val="100000"/>
              </a:schemeClr>
            </a:gs>
            <a:gs pos="100000">
              <a:schemeClr val="accent5">
                <a:hueOff val="-1843239"/>
                <a:satOff val="-4751"/>
                <a:lumOff val="-32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Create User Database</a:t>
          </a:r>
        </a:p>
      </dsp:txBody>
      <dsp:txXfrm>
        <a:off x="7758464" y="1178"/>
        <a:ext cx="2174490" cy="1304694"/>
      </dsp:txXfrm>
    </dsp:sp>
    <dsp:sp modelId="{13C143B9-5D56-455F-B290-C23BDC5E5A12}">
      <dsp:nvSpPr>
        <dsp:cNvPr id="0" name=""/>
        <dsp:cNvSpPr/>
      </dsp:nvSpPr>
      <dsp:spPr>
        <a:xfrm>
          <a:off x="582645" y="1523321"/>
          <a:ext cx="2174490" cy="1304694"/>
        </a:xfrm>
        <a:prstGeom prst="rect">
          <a:avLst/>
        </a:prstGeom>
        <a:gradFill rotWithShape="0">
          <a:gsLst>
            <a:gs pos="0">
              <a:schemeClr val="accent5">
                <a:hueOff val="-2457652"/>
                <a:satOff val="-6334"/>
                <a:lumOff val="-4278"/>
                <a:alphaOff val="0"/>
                <a:satMod val="103000"/>
                <a:lumMod val="102000"/>
                <a:tint val="94000"/>
              </a:schemeClr>
            </a:gs>
            <a:gs pos="50000">
              <a:schemeClr val="accent5">
                <a:hueOff val="-2457652"/>
                <a:satOff val="-6334"/>
                <a:lumOff val="-4278"/>
                <a:alphaOff val="0"/>
                <a:satMod val="110000"/>
                <a:lumMod val="100000"/>
                <a:shade val="100000"/>
              </a:schemeClr>
            </a:gs>
            <a:gs pos="100000">
              <a:schemeClr val="accent5">
                <a:hueOff val="-2457652"/>
                <a:satOff val="-6334"/>
                <a:lumOff val="-427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Reformat Landing Page for website to point to a User Login</a:t>
          </a:r>
        </a:p>
      </dsp:txBody>
      <dsp:txXfrm>
        <a:off x="582645" y="1523321"/>
        <a:ext cx="2174490" cy="1304694"/>
      </dsp:txXfrm>
    </dsp:sp>
    <dsp:sp modelId="{8B436854-92C3-436D-A998-CDA813A669D1}">
      <dsp:nvSpPr>
        <dsp:cNvPr id="0" name=""/>
        <dsp:cNvSpPr/>
      </dsp:nvSpPr>
      <dsp:spPr>
        <a:xfrm>
          <a:off x="2974584" y="1523321"/>
          <a:ext cx="2174490" cy="1304694"/>
        </a:xfrm>
        <a:prstGeom prst="rect">
          <a:avLst/>
        </a:prstGeom>
        <a:gradFill rotWithShape="0">
          <a:gsLst>
            <a:gs pos="0">
              <a:schemeClr val="accent5">
                <a:hueOff val="-3072065"/>
                <a:satOff val="-7918"/>
                <a:lumOff val="-5348"/>
                <a:alphaOff val="0"/>
                <a:satMod val="103000"/>
                <a:lumMod val="102000"/>
                <a:tint val="94000"/>
              </a:schemeClr>
            </a:gs>
            <a:gs pos="50000">
              <a:schemeClr val="accent5">
                <a:hueOff val="-3072065"/>
                <a:satOff val="-7918"/>
                <a:lumOff val="-5348"/>
                <a:alphaOff val="0"/>
                <a:satMod val="110000"/>
                <a:lumMod val="100000"/>
                <a:shade val="100000"/>
              </a:schemeClr>
            </a:gs>
            <a:gs pos="100000">
              <a:schemeClr val="accent5">
                <a:hueOff val="-3072065"/>
                <a:satOff val="-7918"/>
                <a:lumOff val="-534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Beef up server-side security</a:t>
          </a:r>
        </a:p>
      </dsp:txBody>
      <dsp:txXfrm>
        <a:off x="2974584" y="1523321"/>
        <a:ext cx="2174490" cy="1304694"/>
      </dsp:txXfrm>
    </dsp:sp>
    <dsp:sp modelId="{FBCF07A9-3CFC-44FC-9B86-398DF9102617}">
      <dsp:nvSpPr>
        <dsp:cNvPr id="0" name=""/>
        <dsp:cNvSpPr/>
      </dsp:nvSpPr>
      <dsp:spPr>
        <a:xfrm>
          <a:off x="5366524" y="1523321"/>
          <a:ext cx="2174490" cy="1304694"/>
        </a:xfrm>
        <a:prstGeom prst="rect">
          <a:avLst/>
        </a:prstGeom>
        <a:gradFill rotWithShape="0">
          <a:gsLst>
            <a:gs pos="0">
              <a:schemeClr val="accent5">
                <a:hueOff val="-3686478"/>
                <a:satOff val="-9501"/>
                <a:lumOff val="-6417"/>
                <a:alphaOff val="0"/>
                <a:satMod val="103000"/>
                <a:lumMod val="102000"/>
                <a:tint val="94000"/>
              </a:schemeClr>
            </a:gs>
            <a:gs pos="50000">
              <a:schemeClr val="accent5">
                <a:hueOff val="-3686478"/>
                <a:satOff val="-9501"/>
                <a:lumOff val="-6417"/>
                <a:alphaOff val="0"/>
                <a:satMod val="110000"/>
                <a:lumMod val="100000"/>
                <a:shade val="100000"/>
              </a:schemeClr>
            </a:gs>
            <a:gs pos="100000">
              <a:schemeClr val="accent5">
                <a:hueOff val="-3686478"/>
                <a:satOff val="-9501"/>
                <a:lumOff val="-641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Write python-programmed surveys and link from action button within User website</a:t>
          </a:r>
        </a:p>
      </dsp:txBody>
      <dsp:txXfrm>
        <a:off x="5366524" y="1523321"/>
        <a:ext cx="2174490" cy="1304694"/>
      </dsp:txXfrm>
    </dsp:sp>
    <dsp:sp modelId="{70183249-CDC3-4B05-B59A-0B4035D7AF6E}">
      <dsp:nvSpPr>
        <dsp:cNvPr id="0" name=""/>
        <dsp:cNvSpPr/>
      </dsp:nvSpPr>
      <dsp:spPr>
        <a:xfrm>
          <a:off x="7758464" y="1523321"/>
          <a:ext cx="2174490" cy="1304694"/>
        </a:xfrm>
        <a:prstGeom prst="rect">
          <a:avLst/>
        </a:prstGeom>
        <a:gradFill rotWithShape="0">
          <a:gsLst>
            <a:gs pos="0">
              <a:schemeClr val="accent5">
                <a:hueOff val="-4300891"/>
                <a:satOff val="-11085"/>
                <a:lumOff val="-7487"/>
                <a:alphaOff val="0"/>
                <a:satMod val="103000"/>
                <a:lumMod val="102000"/>
                <a:tint val="94000"/>
              </a:schemeClr>
            </a:gs>
            <a:gs pos="50000">
              <a:schemeClr val="accent5">
                <a:hueOff val="-4300891"/>
                <a:satOff val="-11085"/>
                <a:lumOff val="-7487"/>
                <a:alphaOff val="0"/>
                <a:satMod val="110000"/>
                <a:lumMod val="100000"/>
                <a:shade val="100000"/>
              </a:schemeClr>
            </a:gs>
            <a:gs pos="100000">
              <a:schemeClr val="accent5">
                <a:hueOff val="-4300891"/>
                <a:satOff val="-11085"/>
                <a:lumOff val="-748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Create secondary Solidity smart contract for event-triggered payments to uniquely identified users</a:t>
          </a:r>
        </a:p>
      </dsp:txBody>
      <dsp:txXfrm>
        <a:off x="7758464" y="1523321"/>
        <a:ext cx="2174490" cy="1304694"/>
      </dsp:txXfrm>
    </dsp:sp>
    <dsp:sp modelId="{ED23B358-04AB-41DD-9FB5-98437848E35C}">
      <dsp:nvSpPr>
        <dsp:cNvPr id="0" name=""/>
        <dsp:cNvSpPr/>
      </dsp:nvSpPr>
      <dsp:spPr>
        <a:xfrm>
          <a:off x="582645" y="3045465"/>
          <a:ext cx="2174490" cy="1304694"/>
        </a:xfrm>
        <a:prstGeom prst="rect">
          <a:avLst/>
        </a:prstGeom>
        <a:gradFill rotWithShape="0">
          <a:gsLst>
            <a:gs pos="0">
              <a:schemeClr val="accent5">
                <a:hueOff val="-4915304"/>
                <a:satOff val="-12668"/>
                <a:lumOff val="-8556"/>
                <a:alphaOff val="0"/>
                <a:satMod val="103000"/>
                <a:lumMod val="102000"/>
                <a:tint val="94000"/>
              </a:schemeClr>
            </a:gs>
            <a:gs pos="50000">
              <a:schemeClr val="accent5">
                <a:hueOff val="-4915304"/>
                <a:satOff val="-12668"/>
                <a:lumOff val="-8556"/>
                <a:alphaOff val="0"/>
                <a:satMod val="110000"/>
                <a:lumMod val="100000"/>
                <a:shade val="100000"/>
              </a:schemeClr>
            </a:gs>
            <a:gs pos="100000">
              <a:schemeClr val="accent5">
                <a:hueOff val="-4915304"/>
                <a:satOff val="-12668"/>
                <a:lumOff val="-855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Add secondary content features (News feed through aggregated sources)</a:t>
          </a:r>
        </a:p>
      </dsp:txBody>
      <dsp:txXfrm>
        <a:off x="582645" y="3045465"/>
        <a:ext cx="2174490" cy="1304694"/>
      </dsp:txXfrm>
    </dsp:sp>
    <dsp:sp modelId="{4AA18AB5-9ED5-4188-88C7-8900755B74B3}">
      <dsp:nvSpPr>
        <dsp:cNvPr id="0" name=""/>
        <dsp:cNvSpPr/>
      </dsp:nvSpPr>
      <dsp:spPr>
        <a:xfrm>
          <a:off x="2974584" y="3045465"/>
          <a:ext cx="2174490" cy="1304694"/>
        </a:xfrm>
        <a:prstGeom prst="rect">
          <a:avLst/>
        </a:prstGeom>
        <a:gradFill rotWithShape="0">
          <a:gsLst>
            <a:gs pos="0">
              <a:schemeClr val="accent5">
                <a:hueOff val="-5529717"/>
                <a:satOff val="-14252"/>
                <a:lumOff val="-9626"/>
                <a:alphaOff val="0"/>
                <a:satMod val="103000"/>
                <a:lumMod val="102000"/>
                <a:tint val="94000"/>
              </a:schemeClr>
            </a:gs>
            <a:gs pos="50000">
              <a:schemeClr val="accent5">
                <a:hueOff val="-5529717"/>
                <a:satOff val="-14252"/>
                <a:lumOff val="-9626"/>
                <a:alphaOff val="0"/>
                <a:satMod val="110000"/>
                <a:lumMod val="100000"/>
                <a:shade val="100000"/>
              </a:schemeClr>
            </a:gs>
            <a:gs pos="100000">
              <a:schemeClr val="accent5">
                <a:hueOff val="-5529717"/>
                <a:satOff val="-14252"/>
                <a:lumOff val="-962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Port website into ReactNative framware </a:t>
          </a:r>
        </a:p>
      </dsp:txBody>
      <dsp:txXfrm>
        <a:off x="2974584" y="3045465"/>
        <a:ext cx="2174490" cy="1304694"/>
      </dsp:txXfrm>
    </dsp:sp>
    <dsp:sp modelId="{E0575B54-0318-4E25-8581-AD0C67858418}">
      <dsp:nvSpPr>
        <dsp:cNvPr id="0" name=""/>
        <dsp:cNvSpPr/>
      </dsp:nvSpPr>
      <dsp:spPr>
        <a:xfrm>
          <a:off x="5366524" y="3045465"/>
          <a:ext cx="2174490" cy="1304694"/>
        </a:xfrm>
        <a:prstGeom prst="rect">
          <a:avLst/>
        </a:prstGeom>
        <a:gradFill rotWithShape="0">
          <a:gsLst>
            <a:gs pos="0">
              <a:schemeClr val="accent5">
                <a:hueOff val="-6144130"/>
                <a:satOff val="-15835"/>
                <a:lumOff val="-10695"/>
                <a:alphaOff val="0"/>
                <a:satMod val="103000"/>
                <a:lumMod val="102000"/>
                <a:tint val="94000"/>
              </a:schemeClr>
            </a:gs>
            <a:gs pos="50000">
              <a:schemeClr val="accent5">
                <a:hueOff val="-6144130"/>
                <a:satOff val="-15835"/>
                <a:lumOff val="-10695"/>
                <a:alphaOff val="0"/>
                <a:satMod val="110000"/>
                <a:lumMod val="100000"/>
                <a:shade val="100000"/>
              </a:schemeClr>
            </a:gs>
            <a:gs pos="100000">
              <a:schemeClr val="accent5">
                <a:hueOff val="-6144130"/>
                <a:satOff val="-15835"/>
                <a:lumOff val="-1069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Apply for Apple credentials/release on Android app store and Google Play</a:t>
          </a:r>
        </a:p>
      </dsp:txBody>
      <dsp:txXfrm>
        <a:off x="5366524" y="3045465"/>
        <a:ext cx="2174490" cy="1304694"/>
      </dsp:txXfrm>
    </dsp:sp>
    <dsp:sp modelId="{2E82590C-E6A8-431C-A36E-DA9E86D812E1}">
      <dsp:nvSpPr>
        <dsp:cNvPr id="0" name=""/>
        <dsp:cNvSpPr/>
      </dsp:nvSpPr>
      <dsp:spPr>
        <a:xfrm>
          <a:off x="7758464" y="3045465"/>
          <a:ext cx="2174490" cy="1304694"/>
        </a:xfrm>
        <a:prstGeom prst="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After confirmation, release onto iOS app store</a:t>
          </a:r>
        </a:p>
      </dsp:txBody>
      <dsp:txXfrm>
        <a:off x="7758464" y="3045465"/>
        <a:ext cx="2174490" cy="130469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7E4C0-E04D-4782-B786-7AD5D1F1E4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DBF48E-35D2-4487-9B48-8AC98093B7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945654C-9375-4356-B146-76369E752284}"/>
              </a:ext>
            </a:extLst>
          </p:cNvPr>
          <p:cNvSpPr>
            <a:spLocks noGrp="1"/>
          </p:cNvSpPr>
          <p:nvPr>
            <p:ph type="dt" sz="half" idx="10"/>
          </p:nvPr>
        </p:nvSpPr>
        <p:spPr/>
        <p:txBody>
          <a:bodyPr/>
          <a:lstStyle/>
          <a:p>
            <a:fld id="{F0DC6F3B-7F13-4C0F-92ED-79FD32FEBA60}" type="datetimeFigureOut">
              <a:rPr lang="en-US" smtClean="0"/>
              <a:t>6/3/2021</a:t>
            </a:fld>
            <a:endParaRPr lang="en-US"/>
          </a:p>
        </p:txBody>
      </p:sp>
      <p:sp>
        <p:nvSpPr>
          <p:cNvPr id="5" name="Footer Placeholder 4">
            <a:extLst>
              <a:ext uri="{FF2B5EF4-FFF2-40B4-BE49-F238E27FC236}">
                <a16:creationId xmlns:a16="http://schemas.microsoft.com/office/drawing/2014/main" id="{0CA07B5B-EA90-45E2-9DEA-B2FD4053B6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5FCDAE-EE07-4DE2-A920-46AD08172AEB}"/>
              </a:ext>
            </a:extLst>
          </p:cNvPr>
          <p:cNvSpPr>
            <a:spLocks noGrp="1"/>
          </p:cNvSpPr>
          <p:nvPr>
            <p:ph type="sldNum" sz="quarter" idx="12"/>
          </p:nvPr>
        </p:nvSpPr>
        <p:spPr/>
        <p:txBody>
          <a:bodyPr/>
          <a:lstStyle/>
          <a:p>
            <a:fld id="{4D19ED8E-3B6F-4400-A798-5E413B1C8BAB}" type="slidenum">
              <a:rPr lang="en-US" smtClean="0"/>
              <a:t>‹#›</a:t>
            </a:fld>
            <a:endParaRPr lang="en-US"/>
          </a:p>
        </p:txBody>
      </p:sp>
    </p:spTree>
    <p:extLst>
      <p:ext uri="{BB962C8B-B14F-4D97-AF65-F5344CB8AC3E}">
        <p14:creationId xmlns:p14="http://schemas.microsoft.com/office/powerpoint/2010/main" val="1491027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D00DD-FE0C-4BA6-8DF7-06D8272F9D1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F6207C-2FF5-463D-A8FA-1A7C127ED5A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6CE71C-3C31-40C9-9462-12AAF9F5B8FA}"/>
              </a:ext>
            </a:extLst>
          </p:cNvPr>
          <p:cNvSpPr>
            <a:spLocks noGrp="1"/>
          </p:cNvSpPr>
          <p:nvPr>
            <p:ph type="dt" sz="half" idx="10"/>
          </p:nvPr>
        </p:nvSpPr>
        <p:spPr/>
        <p:txBody>
          <a:bodyPr/>
          <a:lstStyle/>
          <a:p>
            <a:fld id="{F0DC6F3B-7F13-4C0F-92ED-79FD32FEBA60}" type="datetimeFigureOut">
              <a:rPr lang="en-US" smtClean="0"/>
              <a:t>6/3/2021</a:t>
            </a:fld>
            <a:endParaRPr lang="en-US"/>
          </a:p>
        </p:txBody>
      </p:sp>
      <p:sp>
        <p:nvSpPr>
          <p:cNvPr id="5" name="Footer Placeholder 4">
            <a:extLst>
              <a:ext uri="{FF2B5EF4-FFF2-40B4-BE49-F238E27FC236}">
                <a16:creationId xmlns:a16="http://schemas.microsoft.com/office/drawing/2014/main" id="{731CB5FC-889A-4F27-8F39-C0C61B0499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6FD79B-76CF-43F3-A7C3-60FEE072C0DD}"/>
              </a:ext>
            </a:extLst>
          </p:cNvPr>
          <p:cNvSpPr>
            <a:spLocks noGrp="1"/>
          </p:cNvSpPr>
          <p:nvPr>
            <p:ph type="sldNum" sz="quarter" idx="12"/>
          </p:nvPr>
        </p:nvSpPr>
        <p:spPr/>
        <p:txBody>
          <a:bodyPr/>
          <a:lstStyle/>
          <a:p>
            <a:fld id="{4D19ED8E-3B6F-4400-A798-5E413B1C8BAB}" type="slidenum">
              <a:rPr lang="en-US" smtClean="0"/>
              <a:t>‹#›</a:t>
            </a:fld>
            <a:endParaRPr lang="en-US"/>
          </a:p>
        </p:txBody>
      </p:sp>
    </p:spTree>
    <p:extLst>
      <p:ext uri="{BB962C8B-B14F-4D97-AF65-F5344CB8AC3E}">
        <p14:creationId xmlns:p14="http://schemas.microsoft.com/office/powerpoint/2010/main" val="2542634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86BB58-1B52-47BD-8CCB-FBBFD23AD54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4243DA-E56F-4B71-93F6-00F8781EE7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49A27D-3AF5-40CA-82AC-5DF57F78CE4D}"/>
              </a:ext>
            </a:extLst>
          </p:cNvPr>
          <p:cNvSpPr>
            <a:spLocks noGrp="1"/>
          </p:cNvSpPr>
          <p:nvPr>
            <p:ph type="dt" sz="half" idx="10"/>
          </p:nvPr>
        </p:nvSpPr>
        <p:spPr/>
        <p:txBody>
          <a:bodyPr/>
          <a:lstStyle/>
          <a:p>
            <a:fld id="{F0DC6F3B-7F13-4C0F-92ED-79FD32FEBA60}" type="datetimeFigureOut">
              <a:rPr lang="en-US" smtClean="0"/>
              <a:t>6/3/2021</a:t>
            </a:fld>
            <a:endParaRPr lang="en-US"/>
          </a:p>
        </p:txBody>
      </p:sp>
      <p:sp>
        <p:nvSpPr>
          <p:cNvPr id="5" name="Footer Placeholder 4">
            <a:extLst>
              <a:ext uri="{FF2B5EF4-FFF2-40B4-BE49-F238E27FC236}">
                <a16:creationId xmlns:a16="http://schemas.microsoft.com/office/drawing/2014/main" id="{F626EE3F-AC24-42F9-80B3-A55CEC1E99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DCE7A-87FA-44ED-8E13-AA5E592A210E}"/>
              </a:ext>
            </a:extLst>
          </p:cNvPr>
          <p:cNvSpPr>
            <a:spLocks noGrp="1"/>
          </p:cNvSpPr>
          <p:nvPr>
            <p:ph type="sldNum" sz="quarter" idx="12"/>
          </p:nvPr>
        </p:nvSpPr>
        <p:spPr/>
        <p:txBody>
          <a:bodyPr/>
          <a:lstStyle/>
          <a:p>
            <a:fld id="{4D19ED8E-3B6F-4400-A798-5E413B1C8BAB}" type="slidenum">
              <a:rPr lang="en-US" smtClean="0"/>
              <a:t>‹#›</a:t>
            </a:fld>
            <a:endParaRPr lang="en-US"/>
          </a:p>
        </p:txBody>
      </p:sp>
    </p:spTree>
    <p:extLst>
      <p:ext uri="{BB962C8B-B14F-4D97-AF65-F5344CB8AC3E}">
        <p14:creationId xmlns:p14="http://schemas.microsoft.com/office/powerpoint/2010/main" val="3068242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CB230-2765-4F6D-BDEB-6F1E254D4D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ED859A-9558-4085-8BA8-F8B0984B70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4B4C5B-AED9-4130-9B5D-C1A9991AAD9B}"/>
              </a:ext>
            </a:extLst>
          </p:cNvPr>
          <p:cNvSpPr>
            <a:spLocks noGrp="1"/>
          </p:cNvSpPr>
          <p:nvPr>
            <p:ph type="dt" sz="half" idx="10"/>
          </p:nvPr>
        </p:nvSpPr>
        <p:spPr/>
        <p:txBody>
          <a:bodyPr/>
          <a:lstStyle/>
          <a:p>
            <a:fld id="{F0DC6F3B-7F13-4C0F-92ED-79FD32FEBA60}" type="datetimeFigureOut">
              <a:rPr lang="en-US" smtClean="0"/>
              <a:t>6/3/2021</a:t>
            </a:fld>
            <a:endParaRPr lang="en-US"/>
          </a:p>
        </p:txBody>
      </p:sp>
      <p:sp>
        <p:nvSpPr>
          <p:cNvPr id="5" name="Footer Placeholder 4">
            <a:extLst>
              <a:ext uri="{FF2B5EF4-FFF2-40B4-BE49-F238E27FC236}">
                <a16:creationId xmlns:a16="http://schemas.microsoft.com/office/drawing/2014/main" id="{499902B7-C9B0-43FE-9B9D-2C531B5C3E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8CF0C1-4A91-41D9-BCF6-0C244DFA1D82}"/>
              </a:ext>
            </a:extLst>
          </p:cNvPr>
          <p:cNvSpPr>
            <a:spLocks noGrp="1"/>
          </p:cNvSpPr>
          <p:nvPr>
            <p:ph type="sldNum" sz="quarter" idx="12"/>
          </p:nvPr>
        </p:nvSpPr>
        <p:spPr/>
        <p:txBody>
          <a:bodyPr/>
          <a:lstStyle/>
          <a:p>
            <a:fld id="{4D19ED8E-3B6F-4400-A798-5E413B1C8BAB}" type="slidenum">
              <a:rPr lang="en-US" smtClean="0"/>
              <a:t>‹#›</a:t>
            </a:fld>
            <a:endParaRPr lang="en-US"/>
          </a:p>
        </p:txBody>
      </p:sp>
    </p:spTree>
    <p:extLst>
      <p:ext uri="{BB962C8B-B14F-4D97-AF65-F5344CB8AC3E}">
        <p14:creationId xmlns:p14="http://schemas.microsoft.com/office/powerpoint/2010/main" val="3713482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42A73-807F-4E8B-932A-654B9B37C1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917E84-3994-43AF-8E66-F3F937A026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DACCAA-A13F-4687-BCA8-0476C2CD543C}"/>
              </a:ext>
            </a:extLst>
          </p:cNvPr>
          <p:cNvSpPr>
            <a:spLocks noGrp="1"/>
          </p:cNvSpPr>
          <p:nvPr>
            <p:ph type="dt" sz="half" idx="10"/>
          </p:nvPr>
        </p:nvSpPr>
        <p:spPr/>
        <p:txBody>
          <a:bodyPr/>
          <a:lstStyle/>
          <a:p>
            <a:fld id="{F0DC6F3B-7F13-4C0F-92ED-79FD32FEBA60}" type="datetimeFigureOut">
              <a:rPr lang="en-US" smtClean="0"/>
              <a:t>6/3/2021</a:t>
            </a:fld>
            <a:endParaRPr lang="en-US"/>
          </a:p>
        </p:txBody>
      </p:sp>
      <p:sp>
        <p:nvSpPr>
          <p:cNvPr id="5" name="Footer Placeholder 4">
            <a:extLst>
              <a:ext uri="{FF2B5EF4-FFF2-40B4-BE49-F238E27FC236}">
                <a16:creationId xmlns:a16="http://schemas.microsoft.com/office/drawing/2014/main" id="{C2E9895E-A208-4C85-AD1E-5B6B6D235E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AD78FF-CA0A-49B1-ADC1-F5DFC6A1DAC3}"/>
              </a:ext>
            </a:extLst>
          </p:cNvPr>
          <p:cNvSpPr>
            <a:spLocks noGrp="1"/>
          </p:cNvSpPr>
          <p:nvPr>
            <p:ph type="sldNum" sz="quarter" idx="12"/>
          </p:nvPr>
        </p:nvSpPr>
        <p:spPr/>
        <p:txBody>
          <a:bodyPr/>
          <a:lstStyle/>
          <a:p>
            <a:fld id="{4D19ED8E-3B6F-4400-A798-5E413B1C8BAB}" type="slidenum">
              <a:rPr lang="en-US" smtClean="0"/>
              <a:t>‹#›</a:t>
            </a:fld>
            <a:endParaRPr lang="en-US"/>
          </a:p>
        </p:txBody>
      </p:sp>
    </p:spTree>
    <p:extLst>
      <p:ext uri="{BB962C8B-B14F-4D97-AF65-F5344CB8AC3E}">
        <p14:creationId xmlns:p14="http://schemas.microsoft.com/office/powerpoint/2010/main" val="273120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C62AD-6D5E-4B23-861B-23579ACF5C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5129B9-FD5D-4E1F-827C-8A9EA9A185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A45BE2-AAA6-46E4-9A53-9FE5E7A93A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2770348-D1A5-48BC-BA49-DC97783003A0}"/>
              </a:ext>
            </a:extLst>
          </p:cNvPr>
          <p:cNvSpPr>
            <a:spLocks noGrp="1"/>
          </p:cNvSpPr>
          <p:nvPr>
            <p:ph type="dt" sz="half" idx="10"/>
          </p:nvPr>
        </p:nvSpPr>
        <p:spPr/>
        <p:txBody>
          <a:bodyPr/>
          <a:lstStyle/>
          <a:p>
            <a:fld id="{F0DC6F3B-7F13-4C0F-92ED-79FD32FEBA60}" type="datetimeFigureOut">
              <a:rPr lang="en-US" smtClean="0"/>
              <a:t>6/3/2021</a:t>
            </a:fld>
            <a:endParaRPr lang="en-US"/>
          </a:p>
        </p:txBody>
      </p:sp>
      <p:sp>
        <p:nvSpPr>
          <p:cNvPr id="6" name="Footer Placeholder 5">
            <a:extLst>
              <a:ext uri="{FF2B5EF4-FFF2-40B4-BE49-F238E27FC236}">
                <a16:creationId xmlns:a16="http://schemas.microsoft.com/office/drawing/2014/main" id="{2DB7D1CB-8CE5-45D9-977F-AF015525EF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263E17-B880-4C59-AD01-BA426076BCD4}"/>
              </a:ext>
            </a:extLst>
          </p:cNvPr>
          <p:cNvSpPr>
            <a:spLocks noGrp="1"/>
          </p:cNvSpPr>
          <p:nvPr>
            <p:ph type="sldNum" sz="quarter" idx="12"/>
          </p:nvPr>
        </p:nvSpPr>
        <p:spPr/>
        <p:txBody>
          <a:bodyPr/>
          <a:lstStyle/>
          <a:p>
            <a:fld id="{4D19ED8E-3B6F-4400-A798-5E413B1C8BAB}" type="slidenum">
              <a:rPr lang="en-US" smtClean="0"/>
              <a:t>‹#›</a:t>
            </a:fld>
            <a:endParaRPr lang="en-US"/>
          </a:p>
        </p:txBody>
      </p:sp>
    </p:spTree>
    <p:extLst>
      <p:ext uri="{BB962C8B-B14F-4D97-AF65-F5344CB8AC3E}">
        <p14:creationId xmlns:p14="http://schemas.microsoft.com/office/powerpoint/2010/main" val="1311209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E1A39-26C4-4730-968B-16595D95CEA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9931AA-CA01-49B0-A00F-49B21AF43D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E2A23E-22AA-47C0-8215-A8AD9270F07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04A5A1-BA7F-4AC5-9D02-7295BC73B9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E3BFF51-D48E-46BA-8510-B47BEC7005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6D9EA9B-8C60-4BA7-A48B-1FE012010F9D}"/>
              </a:ext>
            </a:extLst>
          </p:cNvPr>
          <p:cNvSpPr>
            <a:spLocks noGrp="1"/>
          </p:cNvSpPr>
          <p:nvPr>
            <p:ph type="dt" sz="half" idx="10"/>
          </p:nvPr>
        </p:nvSpPr>
        <p:spPr/>
        <p:txBody>
          <a:bodyPr/>
          <a:lstStyle/>
          <a:p>
            <a:fld id="{F0DC6F3B-7F13-4C0F-92ED-79FD32FEBA60}" type="datetimeFigureOut">
              <a:rPr lang="en-US" smtClean="0"/>
              <a:t>6/3/2021</a:t>
            </a:fld>
            <a:endParaRPr lang="en-US"/>
          </a:p>
        </p:txBody>
      </p:sp>
      <p:sp>
        <p:nvSpPr>
          <p:cNvPr id="8" name="Footer Placeholder 7">
            <a:extLst>
              <a:ext uri="{FF2B5EF4-FFF2-40B4-BE49-F238E27FC236}">
                <a16:creationId xmlns:a16="http://schemas.microsoft.com/office/drawing/2014/main" id="{7F600709-4516-4743-9686-929D616A024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563097-375B-475D-B8E6-825DD9CF8BC2}"/>
              </a:ext>
            </a:extLst>
          </p:cNvPr>
          <p:cNvSpPr>
            <a:spLocks noGrp="1"/>
          </p:cNvSpPr>
          <p:nvPr>
            <p:ph type="sldNum" sz="quarter" idx="12"/>
          </p:nvPr>
        </p:nvSpPr>
        <p:spPr/>
        <p:txBody>
          <a:bodyPr/>
          <a:lstStyle/>
          <a:p>
            <a:fld id="{4D19ED8E-3B6F-4400-A798-5E413B1C8BAB}" type="slidenum">
              <a:rPr lang="en-US" smtClean="0"/>
              <a:t>‹#›</a:t>
            </a:fld>
            <a:endParaRPr lang="en-US"/>
          </a:p>
        </p:txBody>
      </p:sp>
    </p:spTree>
    <p:extLst>
      <p:ext uri="{BB962C8B-B14F-4D97-AF65-F5344CB8AC3E}">
        <p14:creationId xmlns:p14="http://schemas.microsoft.com/office/powerpoint/2010/main" val="749532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A6B51-5CDA-4D02-AC0E-92329F0DBC5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7B84307-BA39-4438-AB7F-3E5212C54ECD}"/>
              </a:ext>
            </a:extLst>
          </p:cNvPr>
          <p:cNvSpPr>
            <a:spLocks noGrp="1"/>
          </p:cNvSpPr>
          <p:nvPr>
            <p:ph type="dt" sz="half" idx="10"/>
          </p:nvPr>
        </p:nvSpPr>
        <p:spPr/>
        <p:txBody>
          <a:bodyPr/>
          <a:lstStyle/>
          <a:p>
            <a:fld id="{F0DC6F3B-7F13-4C0F-92ED-79FD32FEBA60}" type="datetimeFigureOut">
              <a:rPr lang="en-US" smtClean="0"/>
              <a:t>6/3/2021</a:t>
            </a:fld>
            <a:endParaRPr lang="en-US"/>
          </a:p>
        </p:txBody>
      </p:sp>
      <p:sp>
        <p:nvSpPr>
          <p:cNvPr id="4" name="Footer Placeholder 3">
            <a:extLst>
              <a:ext uri="{FF2B5EF4-FFF2-40B4-BE49-F238E27FC236}">
                <a16:creationId xmlns:a16="http://schemas.microsoft.com/office/drawing/2014/main" id="{2A885EA3-62F7-4DF4-9279-A9C650E51FF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E411EEA-1159-4B44-90C4-B97CD9B535C4}"/>
              </a:ext>
            </a:extLst>
          </p:cNvPr>
          <p:cNvSpPr>
            <a:spLocks noGrp="1"/>
          </p:cNvSpPr>
          <p:nvPr>
            <p:ph type="sldNum" sz="quarter" idx="12"/>
          </p:nvPr>
        </p:nvSpPr>
        <p:spPr/>
        <p:txBody>
          <a:bodyPr/>
          <a:lstStyle/>
          <a:p>
            <a:fld id="{4D19ED8E-3B6F-4400-A798-5E413B1C8BAB}" type="slidenum">
              <a:rPr lang="en-US" smtClean="0"/>
              <a:t>‹#›</a:t>
            </a:fld>
            <a:endParaRPr lang="en-US"/>
          </a:p>
        </p:txBody>
      </p:sp>
    </p:spTree>
    <p:extLst>
      <p:ext uri="{BB962C8B-B14F-4D97-AF65-F5344CB8AC3E}">
        <p14:creationId xmlns:p14="http://schemas.microsoft.com/office/powerpoint/2010/main" val="3513657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C029A2-10DF-4802-A157-F0D8C3A652A7}"/>
              </a:ext>
            </a:extLst>
          </p:cNvPr>
          <p:cNvSpPr>
            <a:spLocks noGrp="1"/>
          </p:cNvSpPr>
          <p:nvPr>
            <p:ph type="dt" sz="half" idx="10"/>
          </p:nvPr>
        </p:nvSpPr>
        <p:spPr/>
        <p:txBody>
          <a:bodyPr/>
          <a:lstStyle/>
          <a:p>
            <a:fld id="{F0DC6F3B-7F13-4C0F-92ED-79FD32FEBA60}" type="datetimeFigureOut">
              <a:rPr lang="en-US" smtClean="0"/>
              <a:t>6/3/2021</a:t>
            </a:fld>
            <a:endParaRPr lang="en-US"/>
          </a:p>
        </p:txBody>
      </p:sp>
      <p:sp>
        <p:nvSpPr>
          <p:cNvPr id="3" name="Footer Placeholder 2">
            <a:extLst>
              <a:ext uri="{FF2B5EF4-FFF2-40B4-BE49-F238E27FC236}">
                <a16:creationId xmlns:a16="http://schemas.microsoft.com/office/drawing/2014/main" id="{2CBEFECF-EE3F-49C5-B821-63DE4C5748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B4F1F4-47E6-44A9-9383-6EF713C885AD}"/>
              </a:ext>
            </a:extLst>
          </p:cNvPr>
          <p:cNvSpPr>
            <a:spLocks noGrp="1"/>
          </p:cNvSpPr>
          <p:nvPr>
            <p:ph type="sldNum" sz="quarter" idx="12"/>
          </p:nvPr>
        </p:nvSpPr>
        <p:spPr/>
        <p:txBody>
          <a:bodyPr/>
          <a:lstStyle/>
          <a:p>
            <a:fld id="{4D19ED8E-3B6F-4400-A798-5E413B1C8BAB}" type="slidenum">
              <a:rPr lang="en-US" smtClean="0"/>
              <a:t>‹#›</a:t>
            </a:fld>
            <a:endParaRPr lang="en-US"/>
          </a:p>
        </p:txBody>
      </p:sp>
    </p:spTree>
    <p:extLst>
      <p:ext uri="{BB962C8B-B14F-4D97-AF65-F5344CB8AC3E}">
        <p14:creationId xmlns:p14="http://schemas.microsoft.com/office/powerpoint/2010/main" val="1715715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329E-D923-4D37-B917-787196CC41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B1FFBAB-8E64-48B9-9087-EAE8F28D0B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9F8342-FAB3-4B2C-842F-33ED3A70DB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F83595-08DC-4989-9372-DBC5120F02E2}"/>
              </a:ext>
            </a:extLst>
          </p:cNvPr>
          <p:cNvSpPr>
            <a:spLocks noGrp="1"/>
          </p:cNvSpPr>
          <p:nvPr>
            <p:ph type="dt" sz="half" idx="10"/>
          </p:nvPr>
        </p:nvSpPr>
        <p:spPr/>
        <p:txBody>
          <a:bodyPr/>
          <a:lstStyle/>
          <a:p>
            <a:fld id="{F0DC6F3B-7F13-4C0F-92ED-79FD32FEBA60}" type="datetimeFigureOut">
              <a:rPr lang="en-US" smtClean="0"/>
              <a:t>6/3/2021</a:t>
            </a:fld>
            <a:endParaRPr lang="en-US"/>
          </a:p>
        </p:txBody>
      </p:sp>
      <p:sp>
        <p:nvSpPr>
          <p:cNvPr id="6" name="Footer Placeholder 5">
            <a:extLst>
              <a:ext uri="{FF2B5EF4-FFF2-40B4-BE49-F238E27FC236}">
                <a16:creationId xmlns:a16="http://schemas.microsoft.com/office/drawing/2014/main" id="{7A1BBA12-BD63-4C88-A8ED-4D9F610D6B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3039CC-E9BF-4B01-AFB9-F16A552D4D3C}"/>
              </a:ext>
            </a:extLst>
          </p:cNvPr>
          <p:cNvSpPr>
            <a:spLocks noGrp="1"/>
          </p:cNvSpPr>
          <p:nvPr>
            <p:ph type="sldNum" sz="quarter" idx="12"/>
          </p:nvPr>
        </p:nvSpPr>
        <p:spPr/>
        <p:txBody>
          <a:bodyPr/>
          <a:lstStyle/>
          <a:p>
            <a:fld id="{4D19ED8E-3B6F-4400-A798-5E413B1C8BAB}" type="slidenum">
              <a:rPr lang="en-US" smtClean="0"/>
              <a:t>‹#›</a:t>
            </a:fld>
            <a:endParaRPr lang="en-US"/>
          </a:p>
        </p:txBody>
      </p:sp>
    </p:spTree>
    <p:extLst>
      <p:ext uri="{BB962C8B-B14F-4D97-AF65-F5344CB8AC3E}">
        <p14:creationId xmlns:p14="http://schemas.microsoft.com/office/powerpoint/2010/main" val="270568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E2CD4-F7A0-4642-A957-2A83388E1A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5A8431-C45E-4368-BA0F-F02E9B69A5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E29DD9-B04E-4BCB-9659-9CDAD34715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A5A33C-6162-46D6-9DEA-66DAF0731703}"/>
              </a:ext>
            </a:extLst>
          </p:cNvPr>
          <p:cNvSpPr>
            <a:spLocks noGrp="1"/>
          </p:cNvSpPr>
          <p:nvPr>
            <p:ph type="dt" sz="half" idx="10"/>
          </p:nvPr>
        </p:nvSpPr>
        <p:spPr/>
        <p:txBody>
          <a:bodyPr/>
          <a:lstStyle/>
          <a:p>
            <a:fld id="{F0DC6F3B-7F13-4C0F-92ED-79FD32FEBA60}" type="datetimeFigureOut">
              <a:rPr lang="en-US" smtClean="0"/>
              <a:t>6/3/2021</a:t>
            </a:fld>
            <a:endParaRPr lang="en-US"/>
          </a:p>
        </p:txBody>
      </p:sp>
      <p:sp>
        <p:nvSpPr>
          <p:cNvPr id="6" name="Footer Placeholder 5">
            <a:extLst>
              <a:ext uri="{FF2B5EF4-FFF2-40B4-BE49-F238E27FC236}">
                <a16:creationId xmlns:a16="http://schemas.microsoft.com/office/drawing/2014/main" id="{3E108263-FBCA-4F85-962F-BBF9909DF1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6BEF22-8B74-4118-BE78-84D01CE22ECD}"/>
              </a:ext>
            </a:extLst>
          </p:cNvPr>
          <p:cNvSpPr>
            <a:spLocks noGrp="1"/>
          </p:cNvSpPr>
          <p:nvPr>
            <p:ph type="sldNum" sz="quarter" idx="12"/>
          </p:nvPr>
        </p:nvSpPr>
        <p:spPr/>
        <p:txBody>
          <a:bodyPr/>
          <a:lstStyle/>
          <a:p>
            <a:fld id="{4D19ED8E-3B6F-4400-A798-5E413B1C8BAB}" type="slidenum">
              <a:rPr lang="en-US" smtClean="0"/>
              <a:t>‹#›</a:t>
            </a:fld>
            <a:endParaRPr lang="en-US"/>
          </a:p>
        </p:txBody>
      </p:sp>
    </p:spTree>
    <p:extLst>
      <p:ext uri="{BB962C8B-B14F-4D97-AF65-F5344CB8AC3E}">
        <p14:creationId xmlns:p14="http://schemas.microsoft.com/office/powerpoint/2010/main" val="3093103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89D2DB-0595-4A46-BB33-F7D655F485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40089D-107D-4827-BFAF-A69EE34F5A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57C930-E672-4DEC-9788-4605A5739C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DC6F3B-7F13-4C0F-92ED-79FD32FEBA60}" type="datetimeFigureOut">
              <a:rPr lang="en-US" smtClean="0"/>
              <a:t>6/3/2021</a:t>
            </a:fld>
            <a:endParaRPr lang="en-US"/>
          </a:p>
        </p:txBody>
      </p:sp>
      <p:sp>
        <p:nvSpPr>
          <p:cNvPr id="5" name="Footer Placeholder 4">
            <a:extLst>
              <a:ext uri="{FF2B5EF4-FFF2-40B4-BE49-F238E27FC236}">
                <a16:creationId xmlns:a16="http://schemas.microsoft.com/office/drawing/2014/main" id="{AAB83977-575C-48DC-82D8-3EECDF5E70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2F82DB9-3F0A-4980-8507-530C70E0E8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9ED8E-3B6F-4400-A798-5E413B1C8BAB}" type="slidenum">
              <a:rPr lang="en-US" smtClean="0"/>
              <a:t>‹#›</a:t>
            </a:fld>
            <a:endParaRPr lang="en-US"/>
          </a:p>
        </p:txBody>
      </p:sp>
    </p:spTree>
    <p:extLst>
      <p:ext uri="{BB962C8B-B14F-4D97-AF65-F5344CB8AC3E}">
        <p14:creationId xmlns:p14="http://schemas.microsoft.com/office/powerpoint/2010/main" val="40668656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bep20.dev/"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hyperlink" Target="https://www.bscscan.com/"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realdata.app/"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A8734-8124-4261-A2AC-E61FAF45C850}"/>
              </a:ext>
            </a:extLst>
          </p:cNvPr>
          <p:cNvSpPr>
            <a:spLocks noGrp="1"/>
          </p:cNvSpPr>
          <p:nvPr>
            <p:ph type="ctrTitle"/>
          </p:nvPr>
        </p:nvSpPr>
        <p:spPr>
          <a:xfrm>
            <a:off x="7464614" y="1783959"/>
            <a:ext cx="4087306" cy="2889114"/>
          </a:xfrm>
        </p:spPr>
        <p:txBody>
          <a:bodyPr anchor="b">
            <a:normAutofit/>
          </a:bodyPr>
          <a:lstStyle/>
          <a:p>
            <a:pPr algn="l"/>
            <a:r>
              <a:rPr lang="en-US" sz="5400">
                <a:latin typeface="Bahnschrift SemiBold SemiConden" panose="020B0502040204020203" pitchFamily="34" charset="0"/>
              </a:rPr>
              <a:t>RealData Application</a:t>
            </a:r>
          </a:p>
        </p:txBody>
      </p:sp>
      <p:sp>
        <p:nvSpPr>
          <p:cNvPr id="3" name="Subtitle 2">
            <a:extLst>
              <a:ext uri="{FF2B5EF4-FFF2-40B4-BE49-F238E27FC236}">
                <a16:creationId xmlns:a16="http://schemas.microsoft.com/office/drawing/2014/main" id="{C3473EEC-4F8F-47CE-8AF4-3A582E161A62}"/>
              </a:ext>
            </a:extLst>
          </p:cNvPr>
          <p:cNvSpPr>
            <a:spLocks noGrp="1"/>
          </p:cNvSpPr>
          <p:nvPr>
            <p:ph type="subTitle" idx="1"/>
          </p:nvPr>
        </p:nvSpPr>
        <p:spPr>
          <a:xfrm>
            <a:off x="7464612" y="4750893"/>
            <a:ext cx="4087305" cy="1147863"/>
          </a:xfrm>
        </p:spPr>
        <p:txBody>
          <a:bodyPr anchor="t">
            <a:normAutofit/>
          </a:bodyPr>
          <a:lstStyle/>
          <a:p>
            <a:pPr algn="l"/>
            <a:r>
              <a:rPr lang="en-US" sz="2000"/>
              <a:t>A public data science utility web-application with a few integrated twists</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Logo, icon&#10;&#10;Description automatically generated">
            <a:extLst>
              <a:ext uri="{FF2B5EF4-FFF2-40B4-BE49-F238E27FC236}">
                <a16:creationId xmlns:a16="http://schemas.microsoft.com/office/drawing/2014/main" id="{85B4F7E5-A358-4DE0-8ADA-55703A024C42}"/>
              </a:ext>
            </a:extLst>
          </p:cNvPr>
          <p:cNvPicPr>
            <a:picLocks noChangeAspect="1"/>
          </p:cNvPicPr>
          <p:nvPr/>
        </p:nvPicPr>
        <p:blipFill rotWithShape="1">
          <a:blip r:embed="rId2">
            <a:extLst>
              <a:ext uri="{28A0092B-C50C-407E-A947-70E740481C1C}">
                <a14:useLocalDpi xmlns:a14="http://schemas.microsoft.com/office/drawing/2010/main" val="0"/>
              </a:ext>
            </a:extLst>
          </a:blip>
          <a:srcRect t="1233" r="-1" b="1192"/>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6" name="TextBox 5">
            <a:extLst>
              <a:ext uri="{FF2B5EF4-FFF2-40B4-BE49-F238E27FC236}">
                <a16:creationId xmlns:a16="http://schemas.microsoft.com/office/drawing/2014/main" id="{CD728461-4448-4A01-A5EB-1602C69208A3}"/>
              </a:ext>
            </a:extLst>
          </p:cNvPr>
          <p:cNvSpPr txBox="1"/>
          <p:nvPr/>
        </p:nvSpPr>
        <p:spPr>
          <a:xfrm>
            <a:off x="7188052" y="5791910"/>
            <a:ext cx="3238150" cy="369332"/>
          </a:xfrm>
          <a:prstGeom prst="rect">
            <a:avLst/>
          </a:prstGeom>
          <a:noFill/>
        </p:spPr>
        <p:txBody>
          <a:bodyPr wrap="square" rtlCol="0">
            <a:spAutoFit/>
          </a:bodyPr>
          <a:lstStyle/>
          <a:p>
            <a:pPr algn="ctr"/>
            <a:r>
              <a:rPr lang="en-US" dirty="0"/>
              <a:t>https://www.RealData.app</a:t>
            </a:r>
          </a:p>
        </p:txBody>
      </p:sp>
    </p:spTree>
    <p:extLst>
      <p:ext uri="{BB962C8B-B14F-4D97-AF65-F5344CB8AC3E}">
        <p14:creationId xmlns:p14="http://schemas.microsoft.com/office/powerpoint/2010/main" val="297237119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par>
                          <p:cTn id="11" fill="hold">
                            <p:stCondLst>
                              <p:cond delay="4920"/>
                            </p:stCondLst>
                            <p:childTnLst>
                              <p:par>
                                <p:cTn id="12" presetID="42"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05D75-F741-49F4-903B-F43994453029}"/>
              </a:ext>
            </a:extLst>
          </p:cNvPr>
          <p:cNvSpPr>
            <a:spLocks noGrp="1"/>
          </p:cNvSpPr>
          <p:nvPr>
            <p:ph type="title"/>
          </p:nvPr>
        </p:nvSpPr>
        <p:spPr>
          <a:xfrm>
            <a:off x="804672" y="723578"/>
            <a:ext cx="3387106" cy="1645501"/>
          </a:xfrm>
        </p:spPr>
        <p:txBody>
          <a:bodyPr>
            <a:normAutofit/>
          </a:bodyPr>
          <a:lstStyle/>
          <a:p>
            <a:r>
              <a:rPr lang="en-US" dirty="0"/>
              <a:t>What is RDA?</a:t>
            </a:r>
            <a:endParaRPr lang="en-US"/>
          </a:p>
        </p:txBody>
      </p:sp>
      <p:sp>
        <p:nvSpPr>
          <p:cNvPr id="3" name="Content Placeholder 2">
            <a:extLst>
              <a:ext uri="{FF2B5EF4-FFF2-40B4-BE49-F238E27FC236}">
                <a16:creationId xmlns:a16="http://schemas.microsoft.com/office/drawing/2014/main" id="{5AA63C95-43C2-4260-B204-7E04EC871239}"/>
              </a:ext>
            </a:extLst>
          </p:cNvPr>
          <p:cNvSpPr>
            <a:spLocks noGrp="1"/>
          </p:cNvSpPr>
          <p:nvPr>
            <p:ph idx="1"/>
          </p:nvPr>
        </p:nvSpPr>
        <p:spPr>
          <a:xfrm>
            <a:off x="804672" y="2548467"/>
            <a:ext cx="3387105" cy="3628495"/>
          </a:xfrm>
        </p:spPr>
        <p:txBody>
          <a:bodyPr>
            <a:normAutofit/>
          </a:bodyPr>
          <a:lstStyle/>
          <a:p>
            <a:r>
              <a:rPr lang="en-US" sz="1800" dirty="0"/>
              <a:t>RDA is a public data science tool in a sense that it serves as a library for data analysis and reports for a variety of subjects</a:t>
            </a:r>
          </a:p>
          <a:p>
            <a:r>
              <a:rPr lang="en-US" sz="1800" dirty="0"/>
              <a:t>The intended reporting methods range from being as simple as basic charts to in-depth and fully interactive Microsoft Bi models as well as python-generated visuals and statistics (currently in beta)</a:t>
            </a:r>
          </a:p>
          <a:p>
            <a:endParaRPr lang="en-US" sz="1800" dirty="0"/>
          </a:p>
        </p:txBody>
      </p:sp>
      <p:sp>
        <p:nvSpPr>
          <p:cNvPr id="16" name="Rectangle 15">
            <a:extLst>
              <a:ext uri="{FF2B5EF4-FFF2-40B4-BE49-F238E27FC236}">
                <a16:creationId xmlns:a16="http://schemas.microsoft.com/office/drawing/2014/main" id="{EBB6D9F6-3E47-45AD-8461-718A3C87E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8409" y="0"/>
            <a:ext cx="7653591" cy="68580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A3B16A00-A549-4B07-B8C2-4B3A966D9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0141" y="321732"/>
            <a:ext cx="4111054" cy="3674848"/>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33B86BAE-87B4-4192-ABB2-627FFC965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8156" y="321732"/>
            <a:ext cx="2766017" cy="3026832"/>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descr="Graphical user interface&#10;&#10;Description automatically generated">
            <a:extLst>
              <a:ext uri="{FF2B5EF4-FFF2-40B4-BE49-F238E27FC236}">
                <a16:creationId xmlns:a16="http://schemas.microsoft.com/office/drawing/2014/main" id="{1E4D1E47-5330-4A19-8C2A-B2C0A32231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476248"/>
            <a:ext cx="1525121" cy="3297560"/>
          </a:xfrm>
          <a:prstGeom prst="rect">
            <a:avLst/>
          </a:prstGeom>
        </p:spPr>
      </p:pic>
      <p:sp>
        <p:nvSpPr>
          <p:cNvPr id="22" name="Rectangle 21">
            <a:extLst>
              <a:ext uri="{FF2B5EF4-FFF2-40B4-BE49-F238E27FC236}">
                <a16:creationId xmlns:a16="http://schemas.microsoft.com/office/drawing/2014/main" id="{22BB4F03-4463-45CC-89A7-8E03412ED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0141" y="4155753"/>
            <a:ext cx="4111054" cy="2380509"/>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Graphical user interface, application, Word&#10;&#10;Description automatically generated">
            <a:extLst>
              <a:ext uri="{FF2B5EF4-FFF2-40B4-BE49-F238E27FC236}">
                <a16:creationId xmlns:a16="http://schemas.microsoft.com/office/drawing/2014/main" id="{0698C2C8-A8C2-4978-AD95-4A296A70A9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9463" y="4477912"/>
            <a:ext cx="3775899" cy="1746353"/>
          </a:xfrm>
          <a:prstGeom prst="rect">
            <a:avLst/>
          </a:prstGeom>
        </p:spPr>
      </p:pic>
      <p:sp>
        <p:nvSpPr>
          <p:cNvPr id="24" name="Rectangle 23">
            <a:extLst>
              <a:ext uri="{FF2B5EF4-FFF2-40B4-BE49-F238E27FC236}">
                <a16:creationId xmlns:a16="http://schemas.microsoft.com/office/drawing/2014/main" id="{80E1AEAE-1F52-4C29-925C-27738417E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8156" y="3509431"/>
            <a:ext cx="2766017" cy="3026832"/>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descr="A picture containing text&#10;&#10;Description automatically generated">
            <a:extLst>
              <a:ext uri="{FF2B5EF4-FFF2-40B4-BE49-F238E27FC236}">
                <a16:creationId xmlns:a16="http://schemas.microsoft.com/office/drawing/2014/main" id="{F701B22B-5B2F-404B-B751-F8D1F170E4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71377" y="3670295"/>
            <a:ext cx="1255026" cy="2713571"/>
          </a:xfrm>
          <a:prstGeom prst="rect">
            <a:avLst/>
          </a:prstGeom>
        </p:spPr>
      </p:pic>
      <p:pic>
        <p:nvPicPr>
          <p:cNvPr id="5" name="Picture 4" descr="Graphical user interface&#10;&#10;Description automatically generated with medium confidence">
            <a:extLst>
              <a:ext uri="{FF2B5EF4-FFF2-40B4-BE49-F238E27FC236}">
                <a16:creationId xmlns:a16="http://schemas.microsoft.com/office/drawing/2014/main" id="{556A5638-50D3-4C23-A565-4DF4009C82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1377" y="476248"/>
            <a:ext cx="1256982" cy="2717800"/>
          </a:xfrm>
          <a:prstGeom prst="rect">
            <a:avLst/>
          </a:prstGeom>
        </p:spPr>
      </p:pic>
    </p:spTree>
    <p:extLst>
      <p:ext uri="{BB962C8B-B14F-4D97-AF65-F5344CB8AC3E}">
        <p14:creationId xmlns:p14="http://schemas.microsoft.com/office/powerpoint/2010/main" val="237033286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95C16-C176-4B76-87D9-C0DFD39D35E0}"/>
              </a:ext>
            </a:extLst>
          </p:cNvPr>
          <p:cNvSpPr>
            <a:spLocks noGrp="1"/>
          </p:cNvSpPr>
          <p:nvPr>
            <p:ph type="title"/>
          </p:nvPr>
        </p:nvSpPr>
        <p:spPr>
          <a:xfrm>
            <a:off x="838200" y="723578"/>
            <a:ext cx="4595071" cy="1645501"/>
          </a:xfrm>
        </p:spPr>
        <p:txBody>
          <a:bodyPr>
            <a:normAutofit/>
          </a:bodyPr>
          <a:lstStyle/>
          <a:p>
            <a:r>
              <a:rPr lang="en-US" dirty="0"/>
              <a:t>Special Features</a:t>
            </a:r>
            <a:endParaRPr lang="en-US"/>
          </a:p>
        </p:txBody>
      </p:sp>
      <p:sp>
        <p:nvSpPr>
          <p:cNvPr id="3" name="Content Placeholder 2">
            <a:extLst>
              <a:ext uri="{FF2B5EF4-FFF2-40B4-BE49-F238E27FC236}">
                <a16:creationId xmlns:a16="http://schemas.microsoft.com/office/drawing/2014/main" id="{ED9831B1-4715-4037-A34E-EB699AE2A350}"/>
              </a:ext>
            </a:extLst>
          </p:cNvPr>
          <p:cNvSpPr>
            <a:spLocks noGrp="1"/>
          </p:cNvSpPr>
          <p:nvPr>
            <p:ph idx="1"/>
          </p:nvPr>
        </p:nvSpPr>
        <p:spPr>
          <a:xfrm>
            <a:off x="838200" y="2548467"/>
            <a:ext cx="4595071" cy="3628495"/>
          </a:xfrm>
        </p:spPr>
        <p:txBody>
          <a:bodyPr>
            <a:normAutofit/>
          </a:bodyPr>
          <a:lstStyle/>
          <a:p>
            <a:r>
              <a:rPr lang="en-US" sz="1300" dirty="0"/>
              <a:t>Support and promotion for multiple data science contributors.</a:t>
            </a:r>
          </a:p>
          <a:p>
            <a:r>
              <a:rPr lang="en-US" sz="1300" dirty="0"/>
              <a:t>RDA is currently undergoing a retrofitting of-sorts to enable users to create a free, personalized account that will enable them to partake in custom-made surveys (programmed in python in conjunction with </a:t>
            </a:r>
            <a:r>
              <a:rPr lang="en-US" sz="1300" dirty="0" err="1"/>
              <a:t>SQLAlchemy</a:t>
            </a:r>
            <a:r>
              <a:rPr lang="en-US" sz="1300" dirty="0"/>
              <a:t>) to cultivate organic data from within the application which will pay users in the applications’ native cryptocurrency, BEP20 Token. </a:t>
            </a:r>
          </a:p>
          <a:p>
            <a:r>
              <a:rPr lang="en-US" sz="1300" dirty="0"/>
              <a:t>BEP20 Token (</a:t>
            </a:r>
            <a:r>
              <a:rPr lang="en-US" sz="1300" dirty="0">
                <a:hlinkClick r:id="rId2"/>
              </a:rPr>
              <a:t>https://bep20.dev</a:t>
            </a:r>
            <a:r>
              <a:rPr lang="en-US" sz="1300" dirty="0"/>
              <a:t>) is a subsidiary project developed alongside RDA which is a cybersecurity oriented crypto project launched on the </a:t>
            </a:r>
            <a:r>
              <a:rPr lang="en-US" sz="1300" dirty="0" err="1"/>
              <a:t>Binance</a:t>
            </a:r>
            <a:r>
              <a:rPr lang="en-US" sz="1300" dirty="0"/>
              <a:t> Smart Chain </a:t>
            </a:r>
          </a:p>
          <a:p>
            <a:r>
              <a:rPr lang="en-US" sz="1300" dirty="0"/>
              <a:t>After full functionality of user accounts, surveys, and automatic participation-triggered </a:t>
            </a:r>
            <a:r>
              <a:rPr lang="en-US" sz="1300" dirty="0" err="1"/>
              <a:t>cryptopayments</a:t>
            </a:r>
            <a:r>
              <a:rPr lang="en-US" sz="1300" dirty="0"/>
              <a:t>, the website will be wrapped into the React Native framework to allow it to function as a stand-alone app and offered on the iOS, Android app store and Google Play</a:t>
            </a:r>
          </a:p>
        </p:txBody>
      </p:sp>
      <p:sp>
        <p:nvSpPr>
          <p:cNvPr id="23" name="Rectangle 22">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991" y="3474720"/>
            <a:ext cx="6100914"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9584" y="0"/>
            <a:ext cx="6192415"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Icon&#10;&#10;Description automatically generated">
            <a:extLst>
              <a:ext uri="{FF2B5EF4-FFF2-40B4-BE49-F238E27FC236}">
                <a16:creationId xmlns:a16="http://schemas.microsoft.com/office/drawing/2014/main" id="{36474717-BD5F-40EE-B3E6-0E719E5ACC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0908" y="509482"/>
            <a:ext cx="2364317" cy="2364317"/>
          </a:xfrm>
          <a:prstGeom prst="rect">
            <a:avLst/>
          </a:prstGeom>
        </p:spPr>
      </p:pic>
      <p:sp>
        <p:nvSpPr>
          <p:cNvPr id="29" name="Rectangle 28">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9624"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descr="Graphical user interface, text, application&#10;&#10;Description automatically generated">
            <a:extLst>
              <a:ext uri="{FF2B5EF4-FFF2-40B4-BE49-F238E27FC236}">
                <a16:creationId xmlns:a16="http://schemas.microsoft.com/office/drawing/2014/main" id="{81F0DF59-792C-45FF-B0CF-08373FF717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02775" y="958703"/>
            <a:ext cx="2364317" cy="1465876"/>
          </a:xfrm>
          <a:prstGeom prst="rect">
            <a:avLst/>
          </a:prstGeom>
        </p:spPr>
      </p:pic>
      <p:pic>
        <p:nvPicPr>
          <p:cNvPr id="5" name="Picture 4" descr="A picture containing logo&#10;&#10;Description automatically generated">
            <a:extLst>
              <a:ext uri="{FF2B5EF4-FFF2-40B4-BE49-F238E27FC236}">
                <a16:creationId xmlns:a16="http://schemas.microsoft.com/office/drawing/2014/main" id="{EAB9F6BC-EF24-455D-831F-483ABBE4BD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4102" y="3796452"/>
            <a:ext cx="5119796" cy="2559898"/>
          </a:xfrm>
          <a:prstGeom prst="rect">
            <a:avLst/>
          </a:prstGeom>
        </p:spPr>
      </p:pic>
    </p:spTree>
    <p:extLst>
      <p:ext uri="{BB962C8B-B14F-4D97-AF65-F5344CB8AC3E}">
        <p14:creationId xmlns:p14="http://schemas.microsoft.com/office/powerpoint/2010/main" val="306688516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15A66-782B-4E16-B637-F56284D8C513}"/>
              </a:ext>
            </a:extLst>
          </p:cNvPr>
          <p:cNvSpPr>
            <a:spLocks noGrp="1"/>
          </p:cNvSpPr>
          <p:nvPr>
            <p:ph type="title"/>
          </p:nvPr>
        </p:nvSpPr>
        <p:spPr>
          <a:xfrm>
            <a:off x="838200" y="157723"/>
            <a:ext cx="10515600" cy="710640"/>
          </a:xfrm>
        </p:spPr>
        <p:txBody>
          <a:bodyPr/>
          <a:lstStyle/>
          <a:p>
            <a:pPr algn="ctr"/>
            <a:r>
              <a:rPr lang="en-US" dirty="0"/>
              <a:t>App Diagram</a:t>
            </a:r>
          </a:p>
        </p:txBody>
      </p:sp>
      <p:sp>
        <p:nvSpPr>
          <p:cNvPr id="4" name="Cylinder 3" descr="User Database ">
            <a:extLst>
              <a:ext uri="{FF2B5EF4-FFF2-40B4-BE49-F238E27FC236}">
                <a16:creationId xmlns:a16="http://schemas.microsoft.com/office/drawing/2014/main" id="{DB4782EB-7C42-40BB-B081-DC19304D9891}"/>
              </a:ext>
            </a:extLst>
          </p:cNvPr>
          <p:cNvSpPr/>
          <p:nvPr/>
        </p:nvSpPr>
        <p:spPr>
          <a:xfrm>
            <a:off x="4514285" y="4991757"/>
            <a:ext cx="1231528" cy="174036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DBEE65F-8A89-4722-AAD0-9972628C1197}"/>
              </a:ext>
            </a:extLst>
          </p:cNvPr>
          <p:cNvSpPr/>
          <p:nvPr/>
        </p:nvSpPr>
        <p:spPr>
          <a:xfrm>
            <a:off x="385484" y="1272382"/>
            <a:ext cx="2286000" cy="153296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16120F7-273A-4D14-8427-F6FC259E2EE2}"/>
              </a:ext>
            </a:extLst>
          </p:cNvPr>
          <p:cNvSpPr/>
          <p:nvPr/>
        </p:nvSpPr>
        <p:spPr>
          <a:xfrm>
            <a:off x="8677832" y="662704"/>
            <a:ext cx="2286000" cy="1532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C4E838E-26F3-465B-83F4-429E7376F0D1}"/>
              </a:ext>
            </a:extLst>
          </p:cNvPr>
          <p:cNvSpPr txBox="1"/>
          <p:nvPr/>
        </p:nvSpPr>
        <p:spPr>
          <a:xfrm>
            <a:off x="963707" y="1506070"/>
            <a:ext cx="1129553" cy="646331"/>
          </a:xfrm>
          <a:prstGeom prst="rect">
            <a:avLst/>
          </a:prstGeom>
          <a:noFill/>
        </p:spPr>
        <p:txBody>
          <a:bodyPr wrap="square" rtlCol="0">
            <a:spAutoFit/>
          </a:bodyPr>
          <a:lstStyle/>
          <a:p>
            <a:pPr algn="ctr"/>
            <a:r>
              <a:rPr lang="en-US" dirty="0"/>
              <a:t>Landing Page</a:t>
            </a:r>
          </a:p>
        </p:txBody>
      </p:sp>
      <p:sp>
        <p:nvSpPr>
          <p:cNvPr id="9" name="TextBox 8">
            <a:extLst>
              <a:ext uri="{FF2B5EF4-FFF2-40B4-BE49-F238E27FC236}">
                <a16:creationId xmlns:a16="http://schemas.microsoft.com/office/drawing/2014/main" id="{DAB19F31-552D-4CF2-B3FD-29A64541446D}"/>
              </a:ext>
            </a:extLst>
          </p:cNvPr>
          <p:cNvSpPr txBox="1"/>
          <p:nvPr/>
        </p:nvSpPr>
        <p:spPr>
          <a:xfrm>
            <a:off x="9256055" y="888300"/>
            <a:ext cx="1129553" cy="646331"/>
          </a:xfrm>
          <a:prstGeom prst="rect">
            <a:avLst/>
          </a:prstGeom>
          <a:noFill/>
        </p:spPr>
        <p:txBody>
          <a:bodyPr wrap="square" rtlCol="0">
            <a:spAutoFit/>
          </a:bodyPr>
          <a:lstStyle/>
          <a:p>
            <a:pPr algn="ctr"/>
            <a:r>
              <a:rPr lang="en-US" dirty="0"/>
              <a:t>User Website</a:t>
            </a:r>
          </a:p>
        </p:txBody>
      </p:sp>
      <p:sp>
        <p:nvSpPr>
          <p:cNvPr id="10" name="Rectangle: Folded Corner 9">
            <a:extLst>
              <a:ext uri="{FF2B5EF4-FFF2-40B4-BE49-F238E27FC236}">
                <a16:creationId xmlns:a16="http://schemas.microsoft.com/office/drawing/2014/main" id="{F81D9762-CA84-4DFD-8A52-645EAFBF57FC}"/>
              </a:ext>
            </a:extLst>
          </p:cNvPr>
          <p:cNvSpPr/>
          <p:nvPr/>
        </p:nvSpPr>
        <p:spPr>
          <a:xfrm>
            <a:off x="10044949" y="2286421"/>
            <a:ext cx="918883" cy="860611"/>
          </a:xfrm>
          <a:prstGeom prst="foldedCorner">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8535380-375E-4D5A-B5AC-2D1E2C4EB97A}"/>
              </a:ext>
            </a:extLst>
          </p:cNvPr>
          <p:cNvSpPr txBox="1"/>
          <p:nvPr/>
        </p:nvSpPr>
        <p:spPr>
          <a:xfrm>
            <a:off x="9945214" y="2522910"/>
            <a:ext cx="1129553" cy="369332"/>
          </a:xfrm>
          <a:prstGeom prst="rect">
            <a:avLst/>
          </a:prstGeom>
          <a:noFill/>
        </p:spPr>
        <p:txBody>
          <a:bodyPr wrap="square" rtlCol="0">
            <a:spAutoFit/>
          </a:bodyPr>
          <a:lstStyle/>
          <a:p>
            <a:pPr algn="ctr"/>
            <a:r>
              <a:rPr lang="en-US" dirty="0"/>
              <a:t>Surveys</a:t>
            </a:r>
          </a:p>
        </p:txBody>
      </p:sp>
      <p:sp>
        <p:nvSpPr>
          <p:cNvPr id="16" name="Rectangle: Folded Corner 15">
            <a:extLst>
              <a:ext uri="{FF2B5EF4-FFF2-40B4-BE49-F238E27FC236}">
                <a16:creationId xmlns:a16="http://schemas.microsoft.com/office/drawing/2014/main" id="{5F0540F7-01DD-4654-BEAC-DDAC0A9A8188}"/>
              </a:ext>
            </a:extLst>
          </p:cNvPr>
          <p:cNvSpPr/>
          <p:nvPr/>
        </p:nvSpPr>
        <p:spPr>
          <a:xfrm>
            <a:off x="6322360" y="2202081"/>
            <a:ext cx="918883" cy="625178"/>
          </a:xfrm>
          <a:prstGeom prst="foldedCorner">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Folded Corner 16">
            <a:extLst>
              <a:ext uri="{FF2B5EF4-FFF2-40B4-BE49-F238E27FC236}">
                <a16:creationId xmlns:a16="http://schemas.microsoft.com/office/drawing/2014/main" id="{936683D0-4DD4-4682-9561-F5146743E11B}"/>
              </a:ext>
            </a:extLst>
          </p:cNvPr>
          <p:cNvSpPr/>
          <p:nvPr/>
        </p:nvSpPr>
        <p:spPr>
          <a:xfrm>
            <a:off x="3242981" y="1272382"/>
            <a:ext cx="918883" cy="625177"/>
          </a:xfrm>
          <a:prstGeom prst="foldedCorner">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7DB31AC-AA81-41A9-8C4B-276A7CD9594E}"/>
              </a:ext>
            </a:extLst>
          </p:cNvPr>
          <p:cNvSpPr txBox="1"/>
          <p:nvPr/>
        </p:nvSpPr>
        <p:spPr>
          <a:xfrm>
            <a:off x="3137645" y="1415693"/>
            <a:ext cx="1129553" cy="338554"/>
          </a:xfrm>
          <a:prstGeom prst="rect">
            <a:avLst/>
          </a:prstGeom>
          <a:noFill/>
        </p:spPr>
        <p:txBody>
          <a:bodyPr wrap="square" rtlCol="0">
            <a:spAutoFit/>
          </a:bodyPr>
          <a:lstStyle/>
          <a:p>
            <a:pPr algn="ctr"/>
            <a:r>
              <a:rPr lang="en-US" sz="1600" dirty="0"/>
              <a:t>New User</a:t>
            </a:r>
          </a:p>
        </p:txBody>
      </p:sp>
      <p:sp>
        <p:nvSpPr>
          <p:cNvPr id="22" name="TextBox 21">
            <a:extLst>
              <a:ext uri="{FF2B5EF4-FFF2-40B4-BE49-F238E27FC236}">
                <a16:creationId xmlns:a16="http://schemas.microsoft.com/office/drawing/2014/main" id="{8209BD56-6B0D-49FC-B364-E38EB18FC32E}"/>
              </a:ext>
            </a:extLst>
          </p:cNvPr>
          <p:cNvSpPr txBox="1"/>
          <p:nvPr/>
        </p:nvSpPr>
        <p:spPr>
          <a:xfrm>
            <a:off x="6199095" y="2345393"/>
            <a:ext cx="1129553" cy="338554"/>
          </a:xfrm>
          <a:prstGeom prst="rect">
            <a:avLst/>
          </a:prstGeom>
          <a:noFill/>
        </p:spPr>
        <p:txBody>
          <a:bodyPr wrap="square" rtlCol="0">
            <a:spAutoFit/>
          </a:bodyPr>
          <a:lstStyle/>
          <a:p>
            <a:pPr algn="ctr"/>
            <a:r>
              <a:rPr lang="en-US" sz="1600" dirty="0"/>
              <a:t>Log In</a:t>
            </a:r>
          </a:p>
        </p:txBody>
      </p:sp>
      <p:cxnSp>
        <p:nvCxnSpPr>
          <p:cNvPr id="24" name="Straight Arrow Connector 23">
            <a:extLst>
              <a:ext uri="{FF2B5EF4-FFF2-40B4-BE49-F238E27FC236}">
                <a16:creationId xmlns:a16="http://schemas.microsoft.com/office/drawing/2014/main" id="{E659B08C-39C2-4651-B395-A019D0024E1E}"/>
              </a:ext>
            </a:extLst>
          </p:cNvPr>
          <p:cNvCxnSpPr>
            <a:cxnSpLocks/>
            <a:stCxn id="5" idx="3"/>
            <a:endCxn id="19" idx="1"/>
          </p:cNvCxnSpPr>
          <p:nvPr/>
        </p:nvCxnSpPr>
        <p:spPr>
          <a:xfrm flipV="1">
            <a:off x="2671484" y="1584970"/>
            <a:ext cx="466161" cy="453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966E993-6EE2-42EB-B93F-4EEF71520EF7}"/>
              </a:ext>
            </a:extLst>
          </p:cNvPr>
          <p:cNvCxnSpPr>
            <a:cxnSpLocks/>
            <a:stCxn id="5" idx="3"/>
          </p:cNvCxnSpPr>
          <p:nvPr/>
        </p:nvCxnSpPr>
        <p:spPr>
          <a:xfrm>
            <a:off x="2671484" y="2038864"/>
            <a:ext cx="3650876" cy="475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Folded Corner 25">
            <a:extLst>
              <a:ext uri="{FF2B5EF4-FFF2-40B4-BE49-F238E27FC236}">
                <a16:creationId xmlns:a16="http://schemas.microsoft.com/office/drawing/2014/main" id="{8FD5B940-2A8C-44C5-A19A-A6E5E1CC20A1}"/>
              </a:ext>
            </a:extLst>
          </p:cNvPr>
          <p:cNvSpPr/>
          <p:nvPr/>
        </p:nvSpPr>
        <p:spPr>
          <a:xfrm>
            <a:off x="4608977" y="1256235"/>
            <a:ext cx="918883" cy="625177"/>
          </a:xfrm>
          <a:prstGeom prst="foldedCorner">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C005E29-0C77-446E-B4D0-AD8771712418}"/>
              </a:ext>
            </a:extLst>
          </p:cNvPr>
          <p:cNvSpPr txBox="1"/>
          <p:nvPr/>
        </p:nvSpPr>
        <p:spPr>
          <a:xfrm>
            <a:off x="4503641" y="1272382"/>
            <a:ext cx="1129553" cy="584775"/>
          </a:xfrm>
          <a:prstGeom prst="rect">
            <a:avLst/>
          </a:prstGeom>
          <a:noFill/>
        </p:spPr>
        <p:txBody>
          <a:bodyPr wrap="square" rtlCol="0">
            <a:spAutoFit/>
          </a:bodyPr>
          <a:lstStyle/>
          <a:p>
            <a:pPr algn="ctr"/>
            <a:r>
              <a:rPr lang="en-US" sz="1600" dirty="0"/>
              <a:t>New User </a:t>
            </a:r>
          </a:p>
          <a:p>
            <a:pPr algn="ctr"/>
            <a:r>
              <a:rPr lang="en-US" sz="1600" dirty="0"/>
              <a:t>Input</a:t>
            </a:r>
          </a:p>
        </p:txBody>
      </p:sp>
      <p:cxnSp>
        <p:nvCxnSpPr>
          <p:cNvPr id="28" name="Straight Arrow Connector 27">
            <a:extLst>
              <a:ext uri="{FF2B5EF4-FFF2-40B4-BE49-F238E27FC236}">
                <a16:creationId xmlns:a16="http://schemas.microsoft.com/office/drawing/2014/main" id="{E49E5D4D-091F-4F4D-99AD-F4329F1BDB1B}"/>
              </a:ext>
            </a:extLst>
          </p:cNvPr>
          <p:cNvCxnSpPr>
            <a:cxnSpLocks/>
            <a:stCxn id="19" idx="3"/>
            <a:endCxn id="21" idx="1"/>
          </p:cNvCxnSpPr>
          <p:nvPr/>
        </p:nvCxnSpPr>
        <p:spPr>
          <a:xfrm flipV="1">
            <a:off x="4267198" y="1564770"/>
            <a:ext cx="236443" cy="20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CD3458F-5D57-4395-A56D-0137B7B8B013}"/>
              </a:ext>
            </a:extLst>
          </p:cNvPr>
          <p:cNvCxnSpPr>
            <a:cxnSpLocks/>
            <a:stCxn id="26" idx="2"/>
            <a:endCxn id="4" idx="1"/>
          </p:cNvCxnSpPr>
          <p:nvPr/>
        </p:nvCxnSpPr>
        <p:spPr>
          <a:xfrm>
            <a:off x="5068419" y="1881412"/>
            <a:ext cx="61630" cy="3110345"/>
          </a:xfrm>
          <a:prstGeom prst="straightConnector1">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Arrow Connector 35">
            <a:extLst>
              <a:ext uri="{FF2B5EF4-FFF2-40B4-BE49-F238E27FC236}">
                <a16:creationId xmlns:a16="http://schemas.microsoft.com/office/drawing/2014/main" id="{8F826E33-DD11-422A-A818-BC274CE6F8CF}"/>
              </a:ext>
            </a:extLst>
          </p:cNvPr>
          <p:cNvCxnSpPr>
            <a:cxnSpLocks/>
            <a:stCxn id="4" idx="1"/>
            <a:endCxn id="22" idx="1"/>
          </p:cNvCxnSpPr>
          <p:nvPr/>
        </p:nvCxnSpPr>
        <p:spPr>
          <a:xfrm flipV="1">
            <a:off x="5130049" y="2514670"/>
            <a:ext cx="1069046" cy="247708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1" name="Straight Arrow Connector 40">
            <a:extLst>
              <a:ext uri="{FF2B5EF4-FFF2-40B4-BE49-F238E27FC236}">
                <a16:creationId xmlns:a16="http://schemas.microsoft.com/office/drawing/2014/main" id="{823679AE-0C37-47C3-9126-84D38F766C98}"/>
              </a:ext>
            </a:extLst>
          </p:cNvPr>
          <p:cNvCxnSpPr>
            <a:cxnSpLocks/>
            <a:stCxn id="22" idx="3"/>
            <a:endCxn id="4" idx="4"/>
          </p:cNvCxnSpPr>
          <p:nvPr/>
        </p:nvCxnSpPr>
        <p:spPr>
          <a:xfrm flipH="1">
            <a:off x="5745813" y="2514670"/>
            <a:ext cx="1582835" cy="3347269"/>
          </a:xfrm>
          <a:prstGeom prst="straightConnector1">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Arrow Connector 46">
            <a:extLst>
              <a:ext uri="{FF2B5EF4-FFF2-40B4-BE49-F238E27FC236}">
                <a16:creationId xmlns:a16="http://schemas.microsoft.com/office/drawing/2014/main" id="{2B4C77A7-3DFB-4618-A987-AD2DFDADE5DD}"/>
              </a:ext>
            </a:extLst>
          </p:cNvPr>
          <p:cNvCxnSpPr>
            <a:cxnSpLocks/>
            <a:stCxn id="4" idx="4"/>
            <a:endCxn id="6" idx="1"/>
          </p:cNvCxnSpPr>
          <p:nvPr/>
        </p:nvCxnSpPr>
        <p:spPr>
          <a:xfrm flipV="1">
            <a:off x="5745813" y="1429186"/>
            <a:ext cx="2932019" cy="443275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0" name="Rectangle: Folded Corner 49">
            <a:extLst>
              <a:ext uri="{FF2B5EF4-FFF2-40B4-BE49-F238E27FC236}">
                <a16:creationId xmlns:a16="http://schemas.microsoft.com/office/drawing/2014/main" id="{A2C96E28-D0F7-44E6-B208-F3D662E64898}"/>
              </a:ext>
            </a:extLst>
          </p:cNvPr>
          <p:cNvSpPr/>
          <p:nvPr/>
        </p:nvSpPr>
        <p:spPr>
          <a:xfrm>
            <a:off x="11157139" y="5954363"/>
            <a:ext cx="918883" cy="625178"/>
          </a:xfrm>
          <a:prstGeom prst="foldedCorne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3D27D946-F813-493C-87F1-DDDBA501422E}"/>
              </a:ext>
            </a:extLst>
          </p:cNvPr>
          <p:cNvSpPr txBox="1"/>
          <p:nvPr/>
        </p:nvSpPr>
        <p:spPr>
          <a:xfrm>
            <a:off x="11051803" y="6071104"/>
            <a:ext cx="1129553" cy="461665"/>
          </a:xfrm>
          <a:prstGeom prst="rect">
            <a:avLst/>
          </a:prstGeom>
          <a:noFill/>
        </p:spPr>
        <p:txBody>
          <a:bodyPr wrap="square" rtlCol="0">
            <a:spAutoFit/>
          </a:bodyPr>
          <a:lstStyle/>
          <a:p>
            <a:pPr algn="ctr"/>
            <a:r>
              <a:rPr lang="en-US" sz="1200" dirty="0"/>
              <a:t>User BEP20 Wallet</a:t>
            </a:r>
          </a:p>
        </p:txBody>
      </p:sp>
      <p:sp>
        <p:nvSpPr>
          <p:cNvPr id="52" name="Rectangle: Rounded Corners 51">
            <a:extLst>
              <a:ext uri="{FF2B5EF4-FFF2-40B4-BE49-F238E27FC236}">
                <a16:creationId xmlns:a16="http://schemas.microsoft.com/office/drawing/2014/main" id="{4C4CA112-FA84-4B48-9496-91816AA21374}"/>
              </a:ext>
            </a:extLst>
          </p:cNvPr>
          <p:cNvSpPr/>
          <p:nvPr/>
        </p:nvSpPr>
        <p:spPr>
          <a:xfrm>
            <a:off x="9421901" y="1587242"/>
            <a:ext cx="797859" cy="44571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a:t>Reports, News, Etc.</a:t>
            </a:r>
          </a:p>
        </p:txBody>
      </p:sp>
      <p:sp>
        <p:nvSpPr>
          <p:cNvPr id="59" name="Rectangle: Folded Corner 58">
            <a:extLst>
              <a:ext uri="{FF2B5EF4-FFF2-40B4-BE49-F238E27FC236}">
                <a16:creationId xmlns:a16="http://schemas.microsoft.com/office/drawing/2014/main" id="{8A095F43-23AB-4209-931C-79457EE9FA1A}"/>
              </a:ext>
            </a:extLst>
          </p:cNvPr>
          <p:cNvSpPr/>
          <p:nvPr/>
        </p:nvSpPr>
        <p:spPr>
          <a:xfrm>
            <a:off x="9285191" y="6033853"/>
            <a:ext cx="918883" cy="625178"/>
          </a:xfrm>
          <a:prstGeom prst="foldedCorne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13BD2F13-57B6-4650-A3FA-F97A7F81942F}"/>
              </a:ext>
            </a:extLst>
          </p:cNvPr>
          <p:cNvSpPr txBox="1"/>
          <p:nvPr/>
        </p:nvSpPr>
        <p:spPr>
          <a:xfrm>
            <a:off x="9179857" y="6184538"/>
            <a:ext cx="1129553" cy="261610"/>
          </a:xfrm>
          <a:prstGeom prst="rect">
            <a:avLst/>
          </a:prstGeom>
          <a:noFill/>
        </p:spPr>
        <p:txBody>
          <a:bodyPr wrap="square" rtlCol="0">
            <a:spAutoFit/>
          </a:bodyPr>
          <a:lstStyle/>
          <a:p>
            <a:pPr algn="ctr"/>
            <a:r>
              <a:rPr lang="en-US" sz="1100" dirty="0" err="1"/>
              <a:t>Cryptopayment</a:t>
            </a:r>
            <a:endParaRPr lang="en-US" sz="1100" dirty="0"/>
          </a:p>
        </p:txBody>
      </p:sp>
      <p:cxnSp>
        <p:nvCxnSpPr>
          <p:cNvPr id="81" name="Straight Arrow Connector 80">
            <a:extLst>
              <a:ext uri="{FF2B5EF4-FFF2-40B4-BE49-F238E27FC236}">
                <a16:creationId xmlns:a16="http://schemas.microsoft.com/office/drawing/2014/main" id="{8CB5A900-07BB-4039-8CED-F68CBD178F21}"/>
              </a:ext>
            </a:extLst>
          </p:cNvPr>
          <p:cNvCxnSpPr>
            <a:cxnSpLocks/>
            <a:stCxn id="10" idx="2"/>
            <a:endCxn id="53" idx="0"/>
          </p:cNvCxnSpPr>
          <p:nvPr/>
        </p:nvCxnSpPr>
        <p:spPr>
          <a:xfrm flipH="1">
            <a:off x="9960353" y="3147032"/>
            <a:ext cx="544038" cy="162316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85" name="Straight Arrow Connector 84">
            <a:extLst>
              <a:ext uri="{FF2B5EF4-FFF2-40B4-BE49-F238E27FC236}">
                <a16:creationId xmlns:a16="http://schemas.microsoft.com/office/drawing/2014/main" id="{DA6DED07-7B6A-4AFD-9F51-DB36556AF591}"/>
              </a:ext>
            </a:extLst>
          </p:cNvPr>
          <p:cNvCxnSpPr>
            <a:stCxn id="53" idx="2"/>
            <a:endCxn id="59" idx="0"/>
          </p:cNvCxnSpPr>
          <p:nvPr/>
        </p:nvCxnSpPr>
        <p:spPr>
          <a:xfrm flipH="1">
            <a:off x="9744633" y="5539633"/>
            <a:ext cx="215720" cy="4942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7" name="Straight Arrow Connector 86">
            <a:extLst>
              <a:ext uri="{FF2B5EF4-FFF2-40B4-BE49-F238E27FC236}">
                <a16:creationId xmlns:a16="http://schemas.microsoft.com/office/drawing/2014/main" id="{AC02EC4C-4F3A-40B0-8557-3884279A551E}"/>
              </a:ext>
            </a:extLst>
          </p:cNvPr>
          <p:cNvCxnSpPr>
            <a:cxnSpLocks/>
            <a:stCxn id="60" idx="3"/>
            <a:endCxn id="51" idx="1"/>
          </p:cNvCxnSpPr>
          <p:nvPr/>
        </p:nvCxnSpPr>
        <p:spPr>
          <a:xfrm flipV="1">
            <a:off x="10309410" y="6301937"/>
            <a:ext cx="742393" cy="1340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9" name="Straight Arrow Connector 88">
            <a:extLst>
              <a:ext uri="{FF2B5EF4-FFF2-40B4-BE49-F238E27FC236}">
                <a16:creationId xmlns:a16="http://schemas.microsoft.com/office/drawing/2014/main" id="{2029E0B1-EEA4-4FAF-ACE8-70F9EFB7A1FC}"/>
              </a:ext>
            </a:extLst>
          </p:cNvPr>
          <p:cNvCxnSpPr>
            <a:cxnSpLocks/>
            <a:stCxn id="53" idx="1"/>
            <a:endCxn id="4" idx="4"/>
          </p:cNvCxnSpPr>
          <p:nvPr/>
        </p:nvCxnSpPr>
        <p:spPr>
          <a:xfrm flipH="1">
            <a:off x="5745813" y="5154913"/>
            <a:ext cx="3214413" cy="70702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90" name="Cloud 89">
            <a:extLst>
              <a:ext uri="{FF2B5EF4-FFF2-40B4-BE49-F238E27FC236}">
                <a16:creationId xmlns:a16="http://schemas.microsoft.com/office/drawing/2014/main" id="{2AF82D1D-0D1A-4F48-9FFE-AD1686BB866E}"/>
              </a:ext>
            </a:extLst>
          </p:cNvPr>
          <p:cNvSpPr/>
          <p:nvPr/>
        </p:nvSpPr>
        <p:spPr>
          <a:xfrm>
            <a:off x="4636430" y="5305520"/>
            <a:ext cx="995082" cy="794320"/>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F081F3C-0A64-4AB6-8EE7-0F30FFD99DA5}"/>
              </a:ext>
            </a:extLst>
          </p:cNvPr>
          <p:cNvSpPr txBox="1"/>
          <p:nvPr/>
        </p:nvSpPr>
        <p:spPr>
          <a:xfrm>
            <a:off x="4645395" y="5367237"/>
            <a:ext cx="963706" cy="584775"/>
          </a:xfrm>
          <a:prstGeom prst="rect">
            <a:avLst/>
          </a:prstGeom>
          <a:noFill/>
        </p:spPr>
        <p:txBody>
          <a:bodyPr wrap="square" rtlCol="0">
            <a:spAutoFit/>
          </a:bodyPr>
          <a:lstStyle/>
          <a:p>
            <a:pPr algn="ctr"/>
            <a:r>
              <a:rPr lang="en-US" sz="1600" dirty="0"/>
              <a:t>User Database</a:t>
            </a:r>
          </a:p>
        </p:txBody>
      </p:sp>
      <p:sp>
        <p:nvSpPr>
          <p:cNvPr id="96" name="Rectangle: Rounded Corners 95">
            <a:extLst>
              <a:ext uri="{FF2B5EF4-FFF2-40B4-BE49-F238E27FC236}">
                <a16:creationId xmlns:a16="http://schemas.microsoft.com/office/drawing/2014/main" id="{BBEBB522-9CCB-41C5-8C47-FAA906B8E6CB}"/>
              </a:ext>
            </a:extLst>
          </p:cNvPr>
          <p:cNvSpPr/>
          <p:nvPr/>
        </p:nvSpPr>
        <p:spPr>
          <a:xfrm>
            <a:off x="4514284" y="6216385"/>
            <a:ext cx="1231529" cy="4101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Cloud hosted @ DigitalOcean.com</a:t>
            </a:r>
          </a:p>
        </p:txBody>
      </p:sp>
      <p:sp>
        <p:nvSpPr>
          <p:cNvPr id="107" name="Callout: Bent Line with No Border 106">
            <a:extLst>
              <a:ext uri="{FF2B5EF4-FFF2-40B4-BE49-F238E27FC236}">
                <a16:creationId xmlns:a16="http://schemas.microsoft.com/office/drawing/2014/main" id="{C00E91AB-46E2-4483-A82F-20D04FD6F6E9}"/>
              </a:ext>
            </a:extLst>
          </p:cNvPr>
          <p:cNvSpPr/>
          <p:nvPr/>
        </p:nvSpPr>
        <p:spPr>
          <a:xfrm rot="10800000">
            <a:off x="1242172" y="3440445"/>
            <a:ext cx="1895473" cy="2211864"/>
          </a:xfrm>
          <a:prstGeom prst="callout2">
            <a:avLst>
              <a:gd name="adj1" fmla="val 50363"/>
              <a:gd name="adj2" fmla="val -766"/>
              <a:gd name="adj3" fmla="val 64549"/>
              <a:gd name="adj4" fmla="val -28018"/>
              <a:gd name="adj5" fmla="val 124658"/>
              <a:gd name="adj6" fmla="val -101529"/>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08" name="TextBox 107">
            <a:extLst>
              <a:ext uri="{FF2B5EF4-FFF2-40B4-BE49-F238E27FC236}">
                <a16:creationId xmlns:a16="http://schemas.microsoft.com/office/drawing/2014/main" id="{B98ADB8D-4882-47BB-A175-74F7D879261A}"/>
              </a:ext>
            </a:extLst>
          </p:cNvPr>
          <p:cNvSpPr txBox="1"/>
          <p:nvPr/>
        </p:nvSpPr>
        <p:spPr>
          <a:xfrm>
            <a:off x="1216398" y="3429000"/>
            <a:ext cx="1921247" cy="2246769"/>
          </a:xfrm>
          <a:prstGeom prst="rect">
            <a:avLst/>
          </a:prstGeom>
          <a:noFill/>
        </p:spPr>
        <p:txBody>
          <a:bodyPr wrap="square" rtlCol="0">
            <a:spAutoFit/>
          </a:bodyPr>
          <a:lstStyle/>
          <a:p>
            <a:pPr marL="228600" indent="-228600">
              <a:buFont typeface="+mj-lt"/>
              <a:buAutoNum type="arabicPeriod"/>
            </a:pPr>
            <a:r>
              <a:rPr lang="en-US" sz="1000" dirty="0"/>
              <a:t>New User input checked for pre-existence in DB (Boolean)</a:t>
            </a:r>
          </a:p>
          <a:p>
            <a:pPr marL="228600" indent="-228600">
              <a:buFont typeface="+mj-lt"/>
              <a:buAutoNum type="arabicPeriod"/>
            </a:pPr>
            <a:r>
              <a:rPr lang="en-US" sz="1000" dirty="0"/>
              <a:t>IF TRUE : internal error thrown, user prompted to try again or reset password with email</a:t>
            </a:r>
          </a:p>
          <a:p>
            <a:pPr marL="228600" indent="-228600">
              <a:buFont typeface="+mj-lt"/>
              <a:buAutoNum type="arabicPeriod"/>
            </a:pPr>
            <a:r>
              <a:rPr lang="en-US" sz="1000" dirty="0"/>
              <a:t>IF FALSE :  Unique private key/public key/address generated for user BEP20 wallet</a:t>
            </a:r>
          </a:p>
          <a:p>
            <a:pPr marL="228600" indent="-228600">
              <a:buFont typeface="+mj-lt"/>
              <a:buAutoNum type="arabicPeriod"/>
            </a:pPr>
            <a:r>
              <a:rPr lang="en-US" sz="1000" dirty="0"/>
              <a:t>Input and Wallet data are synced to DB</a:t>
            </a:r>
          </a:p>
          <a:p>
            <a:pPr marL="228600" indent="-228600">
              <a:buFont typeface="+mj-lt"/>
              <a:buAutoNum type="arabicPeriod"/>
            </a:pPr>
            <a:r>
              <a:rPr lang="en-US" sz="1000" dirty="0"/>
              <a:t>Redirect to Login</a:t>
            </a:r>
          </a:p>
        </p:txBody>
      </p:sp>
      <p:sp>
        <p:nvSpPr>
          <p:cNvPr id="109" name="Callout: Line with No Border 108">
            <a:extLst>
              <a:ext uri="{FF2B5EF4-FFF2-40B4-BE49-F238E27FC236}">
                <a16:creationId xmlns:a16="http://schemas.microsoft.com/office/drawing/2014/main" id="{28D556B3-03B5-4B8A-97B1-BF2A333F7B43}"/>
              </a:ext>
            </a:extLst>
          </p:cNvPr>
          <p:cNvSpPr/>
          <p:nvPr/>
        </p:nvSpPr>
        <p:spPr>
          <a:xfrm>
            <a:off x="7555563" y="3755617"/>
            <a:ext cx="1234888" cy="933354"/>
          </a:xfrm>
          <a:prstGeom prst="callout1">
            <a:avLst>
              <a:gd name="adj1" fmla="val 18750"/>
              <a:gd name="adj2" fmla="val -8333"/>
              <a:gd name="adj3" fmla="val -47901"/>
              <a:gd name="adj4" fmla="val -46318"/>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4E903F62-7C45-49AB-8901-8B1E7253B0B7}"/>
              </a:ext>
            </a:extLst>
          </p:cNvPr>
          <p:cNvSpPr txBox="1"/>
          <p:nvPr/>
        </p:nvSpPr>
        <p:spPr>
          <a:xfrm>
            <a:off x="7557801" y="3772765"/>
            <a:ext cx="1268511" cy="707886"/>
          </a:xfrm>
          <a:prstGeom prst="rect">
            <a:avLst/>
          </a:prstGeom>
          <a:noFill/>
        </p:spPr>
        <p:txBody>
          <a:bodyPr wrap="square" rtlCol="0">
            <a:spAutoFit/>
          </a:bodyPr>
          <a:lstStyle/>
          <a:p>
            <a:r>
              <a:rPr lang="en-US" sz="1000" dirty="0"/>
              <a:t>Login checked against database and then redirect to User Site</a:t>
            </a:r>
          </a:p>
        </p:txBody>
      </p:sp>
      <p:sp>
        <p:nvSpPr>
          <p:cNvPr id="127" name="Rectangle: Rounded Corners 126">
            <a:extLst>
              <a:ext uri="{FF2B5EF4-FFF2-40B4-BE49-F238E27FC236}">
                <a16:creationId xmlns:a16="http://schemas.microsoft.com/office/drawing/2014/main" id="{C2E0E2E9-623D-4AB8-96FB-9633F87FEAE2}"/>
              </a:ext>
            </a:extLst>
          </p:cNvPr>
          <p:cNvSpPr/>
          <p:nvPr/>
        </p:nvSpPr>
        <p:spPr>
          <a:xfrm>
            <a:off x="8890466" y="4781913"/>
            <a:ext cx="1968032" cy="72192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F4E6358B-B5FD-41F3-BC1C-174F8C02E491}"/>
              </a:ext>
            </a:extLst>
          </p:cNvPr>
          <p:cNvSpPr txBox="1"/>
          <p:nvPr/>
        </p:nvSpPr>
        <p:spPr>
          <a:xfrm>
            <a:off x="8960226" y="4770192"/>
            <a:ext cx="2000254" cy="769441"/>
          </a:xfrm>
          <a:prstGeom prst="rect">
            <a:avLst/>
          </a:prstGeom>
          <a:noFill/>
        </p:spPr>
        <p:txBody>
          <a:bodyPr wrap="square" rtlCol="0">
            <a:spAutoFit/>
          </a:bodyPr>
          <a:lstStyle/>
          <a:p>
            <a:r>
              <a:rPr lang="en-US" sz="1100" dirty="0"/>
              <a:t>Survey answers are linked to each user by their profile, synced to DB, then </a:t>
            </a:r>
            <a:r>
              <a:rPr lang="en-US" sz="1100" dirty="0" err="1"/>
              <a:t>cryptopayment</a:t>
            </a:r>
            <a:r>
              <a:rPr lang="en-US" sz="1100" dirty="0"/>
              <a:t> is initiated</a:t>
            </a:r>
          </a:p>
        </p:txBody>
      </p:sp>
    </p:spTree>
    <p:extLst>
      <p:ext uri="{BB962C8B-B14F-4D97-AF65-F5344CB8AC3E}">
        <p14:creationId xmlns:p14="http://schemas.microsoft.com/office/powerpoint/2010/main" val="4102816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shingle">
          <a:fgClr>
            <a:schemeClr val="accent1"/>
          </a:fgClr>
          <a:bgClr>
            <a:schemeClr val="bg1"/>
          </a:bgClr>
        </a:patt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6F4D8346-789B-477D-95EE-E178E17FD9BD}"/>
              </a:ext>
            </a:extLst>
          </p:cNvPr>
          <p:cNvSpPr/>
          <p:nvPr/>
        </p:nvSpPr>
        <p:spPr>
          <a:xfrm>
            <a:off x="3263153" y="6347012"/>
            <a:ext cx="5620871" cy="493948"/>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711DE27-AAFA-4CB1-9734-3087F2F889AD}"/>
              </a:ext>
            </a:extLst>
          </p:cNvPr>
          <p:cNvSpPr>
            <a:spLocks noGrp="1"/>
          </p:cNvSpPr>
          <p:nvPr>
            <p:ph type="title"/>
          </p:nvPr>
        </p:nvSpPr>
        <p:spPr>
          <a:xfrm>
            <a:off x="838200" y="365125"/>
            <a:ext cx="10515600" cy="1325563"/>
          </a:xfrm>
        </p:spPr>
        <p:txBody>
          <a:bodyPr>
            <a:normAutofit/>
          </a:bodyPr>
          <a:lstStyle/>
          <a:p>
            <a:r>
              <a:rPr lang="en-US"/>
              <a:t>Development Workflow</a:t>
            </a:r>
          </a:p>
        </p:txBody>
      </p:sp>
      <p:graphicFrame>
        <p:nvGraphicFramePr>
          <p:cNvPr id="7" name="Content Placeholder 2">
            <a:extLst>
              <a:ext uri="{FF2B5EF4-FFF2-40B4-BE49-F238E27FC236}">
                <a16:creationId xmlns:a16="http://schemas.microsoft.com/office/drawing/2014/main" id="{34259DD4-2C3F-4AAC-A8D5-4552F0E7A65E}"/>
              </a:ext>
            </a:extLst>
          </p:cNvPr>
          <p:cNvGraphicFramePr>
            <a:graphicFrameLocks noGrp="1"/>
          </p:cNvGraphicFramePr>
          <p:nvPr>
            <p:ph idx="1"/>
            <p:extLst>
              <p:ext uri="{D42A27DB-BD31-4B8C-83A1-F6EECF244321}">
                <p14:modId xmlns:p14="http://schemas.microsoft.com/office/powerpoint/2010/main" val="382187909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Multiplication Sign 5">
            <a:extLst>
              <a:ext uri="{FF2B5EF4-FFF2-40B4-BE49-F238E27FC236}">
                <a16:creationId xmlns:a16="http://schemas.microsoft.com/office/drawing/2014/main" id="{D845BB23-35BA-491E-87AE-A8DF8C76CD03}"/>
              </a:ext>
            </a:extLst>
          </p:cNvPr>
          <p:cNvSpPr/>
          <p:nvPr/>
        </p:nvSpPr>
        <p:spPr>
          <a:xfrm>
            <a:off x="3019425" y="1600200"/>
            <a:ext cx="790575" cy="7620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ultiplication Sign 15">
            <a:extLst>
              <a:ext uri="{FF2B5EF4-FFF2-40B4-BE49-F238E27FC236}">
                <a16:creationId xmlns:a16="http://schemas.microsoft.com/office/drawing/2014/main" id="{2A3FCFA4-572E-4114-AFCA-8CD59FBF6416}"/>
              </a:ext>
            </a:extLst>
          </p:cNvPr>
          <p:cNvSpPr/>
          <p:nvPr/>
        </p:nvSpPr>
        <p:spPr>
          <a:xfrm>
            <a:off x="5430931" y="1600200"/>
            <a:ext cx="790575" cy="7620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ultiplication Sign 17">
            <a:extLst>
              <a:ext uri="{FF2B5EF4-FFF2-40B4-BE49-F238E27FC236}">
                <a16:creationId xmlns:a16="http://schemas.microsoft.com/office/drawing/2014/main" id="{D159C47A-E5BE-4D12-ACB8-36200F133A33}"/>
              </a:ext>
            </a:extLst>
          </p:cNvPr>
          <p:cNvSpPr/>
          <p:nvPr/>
        </p:nvSpPr>
        <p:spPr>
          <a:xfrm>
            <a:off x="7842437" y="1600200"/>
            <a:ext cx="790575" cy="7620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ultiplication Sign 19">
            <a:extLst>
              <a:ext uri="{FF2B5EF4-FFF2-40B4-BE49-F238E27FC236}">
                <a16:creationId xmlns:a16="http://schemas.microsoft.com/office/drawing/2014/main" id="{DCCE4BA5-B39C-422F-AC2B-45B26788EF77}"/>
              </a:ext>
            </a:extLst>
          </p:cNvPr>
          <p:cNvSpPr/>
          <p:nvPr/>
        </p:nvSpPr>
        <p:spPr>
          <a:xfrm>
            <a:off x="10253943" y="1600200"/>
            <a:ext cx="790575" cy="7620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ultiplication Sign 20">
            <a:extLst>
              <a:ext uri="{FF2B5EF4-FFF2-40B4-BE49-F238E27FC236}">
                <a16:creationId xmlns:a16="http://schemas.microsoft.com/office/drawing/2014/main" id="{5A215D24-B48B-4B6A-9913-657408BAEE08}"/>
              </a:ext>
            </a:extLst>
          </p:cNvPr>
          <p:cNvSpPr/>
          <p:nvPr/>
        </p:nvSpPr>
        <p:spPr>
          <a:xfrm>
            <a:off x="3356443" y="6329972"/>
            <a:ext cx="476810" cy="51098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A745A6F-0CBD-4239-9FBD-E7647E35A05A}"/>
              </a:ext>
            </a:extLst>
          </p:cNvPr>
          <p:cNvSpPr txBox="1"/>
          <p:nvPr/>
        </p:nvSpPr>
        <p:spPr>
          <a:xfrm>
            <a:off x="3684494" y="6391835"/>
            <a:ext cx="2241177" cy="369332"/>
          </a:xfrm>
          <a:prstGeom prst="rect">
            <a:avLst/>
          </a:prstGeom>
          <a:noFill/>
        </p:spPr>
        <p:txBody>
          <a:bodyPr wrap="square" rtlCol="0">
            <a:spAutoFit/>
          </a:bodyPr>
          <a:lstStyle/>
          <a:p>
            <a:r>
              <a:rPr lang="en-US" dirty="0"/>
              <a:t>= Completed</a:t>
            </a:r>
          </a:p>
        </p:txBody>
      </p:sp>
      <p:sp>
        <p:nvSpPr>
          <p:cNvPr id="23" name="Multiplication Sign 22">
            <a:extLst>
              <a:ext uri="{FF2B5EF4-FFF2-40B4-BE49-F238E27FC236}">
                <a16:creationId xmlns:a16="http://schemas.microsoft.com/office/drawing/2014/main" id="{23C747DF-C3FE-4C78-BF54-27B0F074FE9C}"/>
              </a:ext>
            </a:extLst>
          </p:cNvPr>
          <p:cNvSpPr/>
          <p:nvPr/>
        </p:nvSpPr>
        <p:spPr>
          <a:xfrm>
            <a:off x="5223062" y="6347012"/>
            <a:ext cx="476810" cy="510988"/>
          </a:xfrm>
          <a:prstGeom prst="mathMultiply">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A3EEC0ED-6D01-4998-863A-C98A63B08FE2}"/>
              </a:ext>
            </a:extLst>
          </p:cNvPr>
          <p:cNvSpPr txBox="1"/>
          <p:nvPr/>
        </p:nvSpPr>
        <p:spPr>
          <a:xfrm>
            <a:off x="5551113" y="6408875"/>
            <a:ext cx="3628746" cy="369332"/>
          </a:xfrm>
          <a:prstGeom prst="rect">
            <a:avLst/>
          </a:prstGeom>
          <a:noFill/>
        </p:spPr>
        <p:txBody>
          <a:bodyPr wrap="square" rtlCol="0">
            <a:spAutoFit/>
          </a:bodyPr>
          <a:lstStyle/>
          <a:p>
            <a:r>
              <a:rPr lang="en-US" dirty="0"/>
              <a:t>= Partially completed/beta testing </a:t>
            </a:r>
          </a:p>
        </p:txBody>
      </p:sp>
      <p:sp>
        <p:nvSpPr>
          <p:cNvPr id="26" name="Multiplication Sign 25">
            <a:extLst>
              <a:ext uri="{FF2B5EF4-FFF2-40B4-BE49-F238E27FC236}">
                <a16:creationId xmlns:a16="http://schemas.microsoft.com/office/drawing/2014/main" id="{7DC3C7EF-4B7C-4095-9848-71CD22183155}"/>
              </a:ext>
            </a:extLst>
          </p:cNvPr>
          <p:cNvSpPr/>
          <p:nvPr/>
        </p:nvSpPr>
        <p:spPr>
          <a:xfrm>
            <a:off x="7842436" y="3077275"/>
            <a:ext cx="790575" cy="762000"/>
          </a:xfrm>
          <a:prstGeom prst="mathMultiply">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Multiplication Sign 26">
            <a:extLst>
              <a:ext uri="{FF2B5EF4-FFF2-40B4-BE49-F238E27FC236}">
                <a16:creationId xmlns:a16="http://schemas.microsoft.com/office/drawing/2014/main" id="{89ABCECE-BCA3-45E5-BB45-7776ADC934FA}"/>
              </a:ext>
            </a:extLst>
          </p:cNvPr>
          <p:cNvSpPr/>
          <p:nvPr/>
        </p:nvSpPr>
        <p:spPr>
          <a:xfrm>
            <a:off x="5430931" y="4596793"/>
            <a:ext cx="790575" cy="762000"/>
          </a:xfrm>
          <a:prstGeom prst="mathMultiply">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Multiplication Sign 27">
            <a:extLst>
              <a:ext uri="{FF2B5EF4-FFF2-40B4-BE49-F238E27FC236}">
                <a16:creationId xmlns:a16="http://schemas.microsoft.com/office/drawing/2014/main" id="{907F1330-B44E-4A88-A7C7-13B1995D85C3}"/>
              </a:ext>
            </a:extLst>
          </p:cNvPr>
          <p:cNvSpPr/>
          <p:nvPr/>
        </p:nvSpPr>
        <p:spPr>
          <a:xfrm>
            <a:off x="10253942" y="3048000"/>
            <a:ext cx="790575" cy="762000"/>
          </a:xfrm>
          <a:prstGeom prst="mathMultiply">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AEF01DF-9926-4859-ABC5-E9694D9A6EA3}"/>
              </a:ext>
            </a:extLst>
          </p:cNvPr>
          <p:cNvSpPr txBox="1"/>
          <p:nvPr/>
        </p:nvSpPr>
        <p:spPr>
          <a:xfrm>
            <a:off x="7161959" y="830468"/>
            <a:ext cx="3012982" cy="369332"/>
          </a:xfrm>
          <a:prstGeom prst="rect">
            <a:avLst/>
          </a:prstGeom>
          <a:solidFill>
            <a:srgbClr val="FFC000"/>
          </a:solidFill>
        </p:spPr>
        <p:txBody>
          <a:bodyPr wrap="square" rtlCol="0">
            <a:spAutoFit/>
          </a:bodyPr>
          <a:lstStyle/>
          <a:p>
            <a:r>
              <a:rPr lang="en-US" dirty="0"/>
              <a:t>Completion estimate: 45.83%</a:t>
            </a:r>
          </a:p>
        </p:txBody>
      </p:sp>
    </p:spTree>
    <p:extLst>
      <p:ext uri="{BB962C8B-B14F-4D97-AF65-F5344CB8AC3E}">
        <p14:creationId xmlns:p14="http://schemas.microsoft.com/office/powerpoint/2010/main" val="3929803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CD6C99-944A-4FED-8F5E-20B865A29B76}"/>
              </a:ext>
            </a:extLst>
          </p:cNvPr>
          <p:cNvSpPr>
            <a:spLocks noGrp="1"/>
          </p:cNvSpPr>
          <p:nvPr>
            <p:ph type="title"/>
          </p:nvPr>
        </p:nvSpPr>
        <p:spPr>
          <a:xfrm>
            <a:off x="2311147" y="365760"/>
            <a:ext cx="7569706" cy="1288238"/>
          </a:xfrm>
        </p:spPr>
        <p:txBody>
          <a:bodyPr anchor="ctr">
            <a:normAutofit/>
          </a:bodyPr>
          <a:lstStyle/>
          <a:p>
            <a:pPr algn="ctr"/>
            <a:r>
              <a:rPr lang="en-US" dirty="0"/>
              <a:t>Potential Technical Changes</a:t>
            </a:r>
          </a:p>
        </p:txBody>
      </p:sp>
      <p:sp>
        <p:nvSpPr>
          <p:cNvPr id="3" name="Content Placeholder 2">
            <a:extLst>
              <a:ext uri="{FF2B5EF4-FFF2-40B4-BE49-F238E27FC236}">
                <a16:creationId xmlns:a16="http://schemas.microsoft.com/office/drawing/2014/main" id="{4CE504EB-465C-4E62-BC9C-0B4397C5D3C5}"/>
              </a:ext>
            </a:extLst>
          </p:cNvPr>
          <p:cNvSpPr>
            <a:spLocks noGrp="1"/>
          </p:cNvSpPr>
          <p:nvPr>
            <p:ph idx="1"/>
          </p:nvPr>
        </p:nvSpPr>
        <p:spPr>
          <a:xfrm>
            <a:off x="2165569" y="1956816"/>
            <a:ext cx="7860863" cy="4024884"/>
          </a:xfrm>
        </p:spPr>
        <p:txBody>
          <a:bodyPr anchor="t">
            <a:normAutofit/>
          </a:bodyPr>
          <a:lstStyle/>
          <a:p>
            <a:r>
              <a:rPr lang="en-US" sz="1900" dirty="0"/>
              <a:t>Because of the way that solidity smart contracts operate, trying to get an outside python script to communicate with the internal functions of a smart contract could be difficult or problematic. The proposed workaround to this, should that be the case, is to give the python script full autonomous control over a particular address via API available through </a:t>
            </a:r>
            <a:r>
              <a:rPr lang="en-US" sz="1900" dirty="0" err="1"/>
              <a:t>Binance</a:t>
            </a:r>
            <a:r>
              <a:rPr lang="en-US" sz="1900" dirty="0"/>
              <a:t> Smart Chains’ native block explorer (</a:t>
            </a:r>
            <a:r>
              <a:rPr lang="en-US" sz="1900" dirty="0">
                <a:hlinkClick r:id="rId2"/>
              </a:rPr>
              <a:t>https://www.BSCscan.com</a:t>
            </a:r>
            <a:r>
              <a:rPr lang="en-US" sz="1900" dirty="0"/>
              <a:t>)</a:t>
            </a:r>
          </a:p>
          <a:p>
            <a:r>
              <a:rPr lang="en-US" sz="1900" dirty="0"/>
              <a:t>Since the survey function is an added layer of functionality, the scripts and their respective databases will most likely be hosted separate from the cloud that the user database exists (and activated via internal controls) in order to keep the data separated and mitigate any possibility that the script could be hijacked as a backdoor to gain access to users account information. Python scripts can present the possibility of a security risk. As an added layer of security, I am currently testing integration of the Google Authenticator application as well as 2FA through phone number. </a:t>
            </a:r>
          </a:p>
          <a:p>
            <a:endParaRPr lang="en-US" sz="1900" dirty="0"/>
          </a:p>
        </p:txBody>
      </p:sp>
    </p:spTree>
    <p:extLst>
      <p:ext uri="{BB962C8B-B14F-4D97-AF65-F5344CB8AC3E}">
        <p14:creationId xmlns:p14="http://schemas.microsoft.com/office/powerpoint/2010/main" val="79073788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D6C99-944A-4FED-8F5E-20B865A29B76}"/>
              </a:ext>
            </a:extLst>
          </p:cNvPr>
          <p:cNvSpPr>
            <a:spLocks noGrp="1"/>
          </p:cNvSpPr>
          <p:nvPr>
            <p:ph type="title"/>
          </p:nvPr>
        </p:nvSpPr>
        <p:spPr>
          <a:xfrm>
            <a:off x="886968" y="1472184"/>
            <a:ext cx="3767328" cy="4581144"/>
          </a:xfrm>
        </p:spPr>
        <p:txBody>
          <a:bodyPr anchor="t">
            <a:normAutofit/>
          </a:bodyPr>
          <a:lstStyle/>
          <a:p>
            <a:r>
              <a:rPr lang="en-US" sz="5400" dirty="0"/>
              <a:t>Expectations for next presentation </a:t>
            </a:r>
            <a:br>
              <a:rPr lang="en-US" sz="5400" dirty="0"/>
            </a:br>
            <a:r>
              <a:rPr lang="en-US" sz="5400" dirty="0"/>
              <a:t>6/11/2021</a:t>
            </a:r>
          </a:p>
        </p:txBody>
      </p:sp>
      <p:sp>
        <p:nvSpPr>
          <p:cNvPr id="3" name="Content Placeholder 2">
            <a:extLst>
              <a:ext uri="{FF2B5EF4-FFF2-40B4-BE49-F238E27FC236}">
                <a16:creationId xmlns:a16="http://schemas.microsoft.com/office/drawing/2014/main" id="{4CE504EB-465C-4E62-BC9C-0B4397C5D3C5}"/>
              </a:ext>
            </a:extLst>
          </p:cNvPr>
          <p:cNvSpPr>
            <a:spLocks noGrp="1"/>
          </p:cNvSpPr>
          <p:nvPr>
            <p:ph idx="1"/>
          </p:nvPr>
        </p:nvSpPr>
        <p:spPr>
          <a:xfrm>
            <a:off x="5248656" y="1472184"/>
            <a:ext cx="6153912" cy="4581144"/>
          </a:xfrm>
        </p:spPr>
        <p:txBody>
          <a:bodyPr>
            <a:normAutofit/>
          </a:bodyPr>
          <a:lstStyle/>
          <a:p>
            <a:pPr marL="0" indent="0">
              <a:buNone/>
            </a:pPr>
            <a:r>
              <a:rPr lang="en-US" sz="1800" dirty="0"/>
              <a:t>By next Friday, I intend to have the website pointed to a new landing page that requires users to login or create an account. This will be the beginning of the functional life of the Cloud-hosted User database as well as where the first layers of security are implemented. </a:t>
            </a:r>
          </a:p>
          <a:p>
            <a:pPr marL="0" indent="0">
              <a:buNone/>
            </a:pPr>
            <a:endParaRPr lang="en-US" sz="1800" dirty="0"/>
          </a:p>
          <a:p>
            <a:pPr marL="0" indent="0">
              <a:buNone/>
            </a:pPr>
            <a:r>
              <a:rPr lang="en-US" sz="1800" dirty="0"/>
              <a:t>Additionally, there will be additional report uploads &amp; possibly new categories.</a:t>
            </a:r>
          </a:p>
          <a:p>
            <a:pPr marL="0" indent="0">
              <a:buNone/>
            </a:pPr>
            <a:endParaRPr lang="en-US" sz="1800" dirty="0"/>
          </a:p>
          <a:p>
            <a:pPr marL="0" indent="0">
              <a:buNone/>
            </a:pPr>
            <a:r>
              <a:rPr lang="en-US" sz="1800" dirty="0"/>
              <a:t>Secondary goal: Complete the development of the survey-function to prep for integration and next steps</a:t>
            </a:r>
          </a:p>
          <a:p>
            <a:endParaRPr lang="en-US" sz="2400" dirty="0"/>
          </a:p>
        </p:txBody>
      </p:sp>
      <p:grpSp>
        <p:nvGrpSpPr>
          <p:cNvPr id="34" name="Group 33">
            <a:extLst>
              <a:ext uri="{FF2B5EF4-FFF2-40B4-BE49-F238E27FC236}">
                <a16:creationId xmlns:a16="http://schemas.microsoft.com/office/drawing/2014/main" id="{DDAE397D-2F47-480F-95CA-D5EDB24333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35" name="Freeform 5">
              <a:extLst>
                <a:ext uri="{FF2B5EF4-FFF2-40B4-BE49-F238E27FC236}">
                  <a16:creationId xmlns:a16="http://schemas.microsoft.com/office/drawing/2014/main" id="{BD66E0D2-4D47-45F5-9F6C-04DF950CB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36" name="Freeform 6">
              <a:extLst>
                <a:ext uri="{FF2B5EF4-FFF2-40B4-BE49-F238E27FC236}">
                  <a16:creationId xmlns:a16="http://schemas.microsoft.com/office/drawing/2014/main" id="{C36CD79E-81FA-41B2-9A38-E0E26BCBE8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7">
              <a:extLst>
                <a:ext uri="{FF2B5EF4-FFF2-40B4-BE49-F238E27FC236}">
                  <a16:creationId xmlns:a16="http://schemas.microsoft.com/office/drawing/2014/main" id="{58CF2E87-8DCB-4A21-A926-1879E39DE7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8">
              <a:extLst>
                <a:ext uri="{FF2B5EF4-FFF2-40B4-BE49-F238E27FC236}">
                  <a16:creationId xmlns:a16="http://schemas.microsoft.com/office/drawing/2014/main" id="{E8EBCED8-09A7-4078-908F-87C5C9094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9" name="Freeform 9">
              <a:extLst>
                <a:ext uri="{FF2B5EF4-FFF2-40B4-BE49-F238E27FC236}">
                  <a16:creationId xmlns:a16="http://schemas.microsoft.com/office/drawing/2014/main" id="{881B8E24-1A3B-4288-834C-5C75EE61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0" name="Freeform 10">
              <a:extLst>
                <a:ext uri="{FF2B5EF4-FFF2-40B4-BE49-F238E27FC236}">
                  <a16:creationId xmlns:a16="http://schemas.microsoft.com/office/drawing/2014/main" id="{CE6C6947-62CC-47B5-8006-0DBB11057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1" name="Freeform 11">
              <a:extLst>
                <a:ext uri="{FF2B5EF4-FFF2-40B4-BE49-F238E27FC236}">
                  <a16:creationId xmlns:a16="http://schemas.microsoft.com/office/drawing/2014/main" id="{5A3EA873-FF38-49B1-AA18-6CAA8278A7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12">
              <a:extLst>
                <a:ext uri="{FF2B5EF4-FFF2-40B4-BE49-F238E27FC236}">
                  <a16:creationId xmlns:a16="http://schemas.microsoft.com/office/drawing/2014/main" id="{2B74FB34-BB05-4313-9474-A4F9B27A5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3">
              <a:extLst>
                <a:ext uri="{FF2B5EF4-FFF2-40B4-BE49-F238E27FC236}">
                  <a16:creationId xmlns:a16="http://schemas.microsoft.com/office/drawing/2014/main" id="{3673863D-063E-49A6-9856-52014BB4D6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4">
              <a:extLst>
                <a:ext uri="{FF2B5EF4-FFF2-40B4-BE49-F238E27FC236}">
                  <a16:creationId xmlns:a16="http://schemas.microsoft.com/office/drawing/2014/main" id="{59E7384A-6379-482C-8070-680EA33AF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5">
              <a:extLst>
                <a:ext uri="{FF2B5EF4-FFF2-40B4-BE49-F238E27FC236}">
                  <a16:creationId xmlns:a16="http://schemas.microsoft.com/office/drawing/2014/main" id="{C6A49E1B-06B5-467F-97A5-EE77945A7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6">
              <a:extLst>
                <a:ext uri="{FF2B5EF4-FFF2-40B4-BE49-F238E27FC236}">
                  <a16:creationId xmlns:a16="http://schemas.microsoft.com/office/drawing/2014/main" id="{C67D60A3-4CE7-453B-97D1-08DD83271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7">
              <a:extLst>
                <a:ext uri="{FF2B5EF4-FFF2-40B4-BE49-F238E27FC236}">
                  <a16:creationId xmlns:a16="http://schemas.microsoft.com/office/drawing/2014/main" id="{1333C1DC-BC77-4584-B472-AE19C4A09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8">
              <a:extLst>
                <a:ext uri="{FF2B5EF4-FFF2-40B4-BE49-F238E27FC236}">
                  <a16:creationId xmlns:a16="http://schemas.microsoft.com/office/drawing/2014/main" id="{30CC34F2-2D02-4DC8-8951-5E29E0866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9">
              <a:extLst>
                <a:ext uri="{FF2B5EF4-FFF2-40B4-BE49-F238E27FC236}">
                  <a16:creationId xmlns:a16="http://schemas.microsoft.com/office/drawing/2014/main" id="{C77A3E1B-1C72-4437-A8A1-FC659C9E85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20">
              <a:extLst>
                <a:ext uri="{FF2B5EF4-FFF2-40B4-BE49-F238E27FC236}">
                  <a16:creationId xmlns:a16="http://schemas.microsoft.com/office/drawing/2014/main" id="{4EE3E561-115A-4994-832B-FB79E4498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1" name="Freeform 21">
              <a:extLst>
                <a:ext uri="{FF2B5EF4-FFF2-40B4-BE49-F238E27FC236}">
                  <a16:creationId xmlns:a16="http://schemas.microsoft.com/office/drawing/2014/main" id="{D389D14E-E715-4844-8E58-ED5A66AB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1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2" name="Freeform 22">
              <a:extLst>
                <a:ext uri="{FF2B5EF4-FFF2-40B4-BE49-F238E27FC236}">
                  <a16:creationId xmlns:a16="http://schemas.microsoft.com/office/drawing/2014/main" id="{4208B28A-82FB-48D4-9087-806354C85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3">
              <a:extLst>
                <a:ext uri="{FF2B5EF4-FFF2-40B4-BE49-F238E27FC236}">
                  <a16:creationId xmlns:a16="http://schemas.microsoft.com/office/drawing/2014/main" id="{1330334B-C28B-49CB-8643-6EF946230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4">
              <a:extLst>
                <a:ext uri="{FF2B5EF4-FFF2-40B4-BE49-F238E27FC236}">
                  <a16:creationId xmlns:a16="http://schemas.microsoft.com/office/drawing/2014/main" id="{F221AA9B-1DD9-4FC4-947F-90C0582F7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5">
              <a:extLst>
                <a:ext uri="{FF2B5EF4-FFF2-40B4-BE49-F238E27FC236}">
                  <a16:creationId xmlns:a16="http://schemas.microsoft.com/office/drawing/2014/main" id="{9214B596-B3CC-43CB-A72A-2ADABBE5B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57" name="Isosceles Triangle 56">
            <a:extLst>
              <a:ext uri="{FF2B5EF4-FFF2-40B4-BE49-F238E27FC236}">
                <a16:creationId xmlns:a16="http://schemas.microsoft.com/office/drawing/2014/main" id="{64F9BF67-14D7-4F9D-A8E4-4BB8DE3512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75225" y="1331697"/>
            <a:ext cx="193249" cy="16659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600" dirty="0"/>
          </a:p>
        </p:txBody>
      </p:sp>
    </p:spTree>
    <p:extLst>
      <p:ext uri="{BB962C8B-B14F-4D97-AF65-F5344CB8AC3E}">
        <p14:creationId xmlns:p14="http://schemas.microsoft.com/office/powerpoint/2010/main" val="177302489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2" name="Freeform: Shape 31">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346B157-519B-48F1-8365-247FBB24E86F}"/>
              </a:ext>
            </a:extLst>
          </p:cNvPr>
          <p:cNvSpPr>
            <a:spLocks noGrp="1"/>
          </p:cNvSpPr>
          <p:nvPr>
            <p:ph idx="1"/>
          </p:nvPr>
        </p:nvSpPr>
        <p:spPr>
          <a:xfrm>
            <a:off x="1356966" y="4800539"/>
            <a:ext cx="6281873" cy="1770300"/>
          </a:xfrm>
        </p:spPr>
        <p:txBody>
          <a:bodyPr anchor="ctr">
            <a:normAutofit/>
          </a:bodyPr>
          <a:lstStyle/>
          <a:p>
            <a:pPr marL="0" indent="0" algn="ctr">
              <a:buNone/>
            </a:pPr>
            <a:r>
              <a:rPr lang="en-US" sz="1800" dirty="0"/>
              <a:t>Check out my progress along the way and please feel free to criticize or give feedback by going to </a:t>
            </a:r>
          </a:p>
          <a:p>
            <a:pPr marL="0" indent="0" algn="ctr">
              <a:buNone/>
            </a:pPr>
            <a:r>
              <a:rPr lang="en-US" sz="1800" dirty="0">
                <a:hlinkClick r:id="rId2"/>
              </a:rPr>
              <a:t>https://www.RealData.app</a:t>
            </a:r>
            <a:endParaRPr lang="en-US" sz="1800" dirty="0"/>
          </a:p>
          <a:p>
            <a:pPr marL="0" indent="0">
              <a:buNone/>
            </a:pPr>
            <a:endParaRPr lang="en-US" sz="1800" dirty="0"/>
          </a:p>
        </p:txBody>
      </p:sp>
      <p:sp>
        <p:nvSpPr>
          <p:cNvPr id="8" name="Oval 7">
            <a:extLst>
              <a:ext uri="{FF2B5EF4-FFF2-40B4-BE49-F238E27FC236}">
                <a16:creationId xmlns:a16="http://schemas.microsoft.com/office/drawing/2014/main" id="{6EAD492D-32ED-4C30-A5CD-EC7C2CACD2A7}"/>
              </a:ext>
            </a:extLst>
          </p:cNvPr>
          <p:cNvSpPr/>
          <p:nvPr/>
        </p:nvSpPr>
        <p:spPr>
          <a:xfrm>
            <a:off x="2826012" y="502222"/>
            <a:ext cx="6372751" cy="3398016"/>
          </a:xfrm>
          <a:prstGeom prst="ellipse">
            <a:avLst/>
          </a:prstGeom>
          <a:solidFill>
            <a:schemeClr val="bg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Logo, icon&#10;&#10;Description automatically generated">
            <a:extLst>
              <a:ext uri="{FF2B5EF4-FFF2-40B4-BE49-F238E27FC236}">
                <a16:creationId xmlns:a16="http://schemas.microsoft.com/office/drawing/2014/main" id="{1D446BC1-036D-46DE-AE8A-DDDC995968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64" y="153430"/>
            <a:ext cx="3968775" cy="3968775"/>
          </a:xfrm>
          <a:prstGeom prst="rect">
            <a:avLst/>
          </a:prstGeom>
        </p:spPr>
      </p:pic>
    </p:spTree>
    <p:extLst>
      <p:ext uri="{BB962C8B-B14F-4D97-AF65-F5344CB8AC3E}">
        <p14:creationId xmlns:p14="http://schemas.microsoft.com/office/powerpoint/2010/main" val="3763786573"/>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790</TotalTime>
  <Words>753</Words>
  <Application>Microsoft Office PowerPoint</Application>
  <PresentationFormat>Widescreen</PresentationFormat>
  <Paragraphs>58</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Bahnschrift SemiBold SemiConden</vt:lpstr>
      <vt:lpstr>Calibri</vt:lpstr>
      <vt:lpstr>Calibri Light</vt:lpstr>
      <vt:lpstr>Office Theme</vt:lpstr>
      <vt:lpstr>RealData Application</vt:lpstr>
      <vt:lpstr>What is RDA?</vt:lpstr>
      <vt:lpstr>Special Features</vt:lpstr>
      <vt:lpstr>App Diagram</vt:lpstr>
      <vt:lpstr>Development Workflow</vt:lpstr>
      <vt:lpstr>Potential Technical Changes</vt:lpstr>
      <vt:lpstr>Expectations for next presentation  6/11/2021</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RealData Application</dc:title>
  <dc:creator>blake donahoo</dc:creator>
  <cp:lastModifiedBy>blake donahoo</cp:lastModifiedBy>
  <cp:revision>28</cp:revision>
  <dcterms:created xsi:type="dcterms:W3CDTF">2021-06-04T01:45:04Z</dcterms:created>
  <dcterms:modified xsi:type="dcterms:W3CDTF">2021-06-04T14:55:28Z</dcterms:modified>
</cp:coreProperties>
</file>